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8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2CDCE-6726-4FC5-81DF-CF55B41FA21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36F05-C167-4282-B48D-DFD03386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60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0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61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72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803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542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24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404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65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89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967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b="0" i="0" u="none" strike="noStrike" cap="none"/>
              <a:t>GDP deflator=150</a:t>
            </a:r>
          </a:p>
          <a:p>
            <a:pPr marL="228600" marR="0" lvl="0" indent="0" algn="l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b="0" i="0" u="none" strike="noStrike" cap="none"/>
              <a:t>GDP deflator=120</a:t>
            </a:r>
          </a:p>
          <a:p>
            <a:pPr marL="228600" marR="0" lvl="0" indent="0" algn="l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b="0" i="0" u="none" strike="noStrike" cap="none"/>
              <a:t>Nominal GDP=$240 billion</a:t>
            </a:r>
          </a:p>
          <a:p>
            <a:pPr marL="228600" marR="0" lvl="0" indent="0" algn="l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b="0" i="0" u="none" strike="noStrike" cap="none"/>
              <a:t>Real GDP=$50</a:t>
            </a:r>
          </a:p>
          <a:p>
            <a:pPr marL="228600" marR="0" lvl="0" indent="0" algn="l" rtl="0">
              <a:spcBef>
                <a:spcPts val="0"/>
              </a:spcBef>
              <a:buSzPct val="100000"/>
              <a:buFont typeface="Arial"/>
              <a:buNone/>
            </a:pPr>
            <a:endParaRPr sz="1800" b="0" i="0" u="none" strike="noStrike" cap="none"/>
          </a:p>
          <a:p>
            <a:pPr marL="228600" marR="0" lvl="0" indent="0" algn="l" rtl="0">
              <a:spcBef>
                <a:spcPts val="0"/>
              </a:spcBef>
              <a:buSzPct val="100000"/>
              <a:buFont typeface="Arial"/>
              <a:buNone/>
            </a:pPr>
            <a:endParaRPr sz="1800" b="0" i="0" u="none" strike="noStrike" cap="none"/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5435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86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409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792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779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350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825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0060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26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26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85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10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68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04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7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87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Broad Economic Goals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/>
        </p:nvSpPr>
        <p:spPr>
          <a:xfrm>
            <a:off x="1526400" y="1"/>
            <a:ext cx="9139200" cy="596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 vs. Real Interest Rates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1676400" y="685800"/>
            <a:ext cx="8915400" cy="580548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457200" indent="-457200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2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#1:</a:t>
            </a: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lend out $100 with 20% interest. Inflation is 15%.</a:t>
            </a: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year later you get paid back $120. </a:t>
            </a:r>
          </a:p>
          <a:p>
            <a:pPr marL="457200" indent="-45720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nominal and what is the real interest rate?</a:t>
            </a: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 interest rate is 20%. Real interest rate was 5%</a:t>
            </a: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reality, you get paid back an amount with less purchasing power.  </a:t>
            </a:r>
          </a:p>
          <a:p>
            <a:pPr marL="457200" indent="-457200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2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#2:</a:t>
            </a: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lend out $100 with 10% interest. Prices are expected to increased 20%. In a year you get paid back $110. </a:t>
            </a:r>
          </a:p>
          <a:p>
            <a:pPr marL="457200" indent="-45720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nominal and what is the real interest rate?</a:t>
            </a: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 interest rate is 10%. Real rate was –10%</a:t>
            </a:r>
          </a:p>
          <a:p>
            <a:pPr marL="974725" lvl="1" indent="-466725">
              <a:lnSpc>
                <a:spcPct val="90000"/>
              </a:lnSpc>
              <a:buClr>
                <a:schemeClr val="dk1"/>
              </a:buClr>
            </a:pPr>
            <a:endParaRPr sz="9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74725" lvl="1" indent="-466725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reality, you get paid back an amount with less purchasing power.  </a:t>
            </a:r>
          </a:p>
        </p:txBody>
      </p:sp>
    </p:spTree>
    <p:extLst>
      <p:ext uri="{BB962C8B-B14F-4D97-AF65-F5344CB8AC3E}">
        <p14:creationId xmlns:p14="http://schemas.microsoft.com/office/powerpoint/2010/main" val="127946720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828801" y="3429000"/>
            <a:ext cx="85343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99"/>
              </a:buClr>
              <a:buSzPct val="25000"/>
            </a:pPr>
            <a:r>
              <a:rPr lang="en-US" sz="4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Price Index (CPI)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828801" y="2514600"/>
            <a:ext cx="8610599" cy="9112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5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Inflation</a:t>
            </a:r>
          </a:p>
        </p:txBody>
      </p:sp>
    </p:spTree>
    <p:extLst>
      <p:ext uri="{BB962C8B-B14F-4D97-AF65-F5344CB8AC3E}">
        <p14:creationId xmlns:p14="http://schemas.microsoft.com/office/powerpoint/2010/main" val="311584863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hape 206"/>
          <p:cNvGrpSpPr/>
          <p:nvPr/>
        </p:nvGrpSpPr>
        <p:grpSpPr>
          <a:xfrm>
            <a:off x="2514600" y="2590800"/>
            <a:ext cx="6494463" cy="1484312"/>
            <a:chOff x="1836736" y="3549650"/>
            <a:chExt cx="6494463" cy="1484312"/>
          </a:xfrm>
        </p:grpSpPr>
        <p:sp>
          <p:nvSpPr>
            <p:cNvPr id="207" name="Shape 207"/>
            <p:cNvSpPr txBox="1"/>
            <p:nvPr/>
          </p:nvSpPr>
          <p:spPr>
            <a:xfrm>
              <a:off x="3036886" y="3717925"/>
              <a:ext cx="571500" cy="8286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sz="5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208" name="Shape 208"/>
            <p:cNvCxnSpPr/>
            <p:nvPr/>
          </p:nvCxnSpPr>
          <p:spPr>
            <a:xfrm>
              <a:off x="3784600" y="4232275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9" name="Shape 209"/>
            <p:cNvSpPr txBox="1"/>
            <p:nvPr/>
          </p:nvSpPr>
          <p:spPr>
            <a:xfrm>
              <a:off x="4030662" y="4287837"/>
              <a:ext cx="2916236" cy="7461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Price of market</a:t>
              </a: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basket in base year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7248525" y="3754437"/>
              <a:ext cx="1082675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100</a:t>
              </a: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1836736" y="3770312"/>
              <a:ext cx="1230312" cy="74771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sz="4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CPI</a:t>
              </a: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3635375" y="3549650"/>
              <a:ext cx="3703637" cy="60959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endParaRPr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Price of market basket</a:t>
              </a:r>
            </a:p>
          </p:txBody>
        </p:sp>
      </p:grpSp>
      <p:sp>
        <p:nvSpPr>
          <p:cNvPr id="213" name="Shape 213"/>
          <p:cNvSpPr txBox="1"/>
          <p:nvPr/>
        </p:nvSpPr>
        <p:spPr>
          <a:xfrm>
            <a:off x="1716087" y="1"/>
            <a:ext cx="8951911" cy="6921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4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Price Index (CPI)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752600" y="609600"/>
            <a:ext cx="8915400" cy="20097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indent="-342900" algn="ctr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commonly used measurement inflation for consumers is the Consumer Price Index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is how it works: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base year is given an index of 100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compare, each year is given an index # as well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1828801" y="4191000"/>
            <a:ext cx="8534399" cy="16938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1997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Market Basket: Movie is $6 &amp; Pizza is $14	  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Total = $20 </a:t>
            </a: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(Index of Base Year = 100)</a:t>
            </a:r>
          </a:p>
          <a:p>
            <a:pPr marL="852487" lvl="1" indent="-166687">
              <a:lnSpc>
                <a:spcPct val="90000"/>
              </a:lnSpc>
              <a:buClr>
                <a:schemeClr val="dk1"/>
              </a:buClr>
            </a:pPr>
            <a:endParaRPr sz="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Market Basket: Movie is $8 &amp; Pizza is $17</a:t>
            </a:r>
          </a:p>
          <a:p>
            <a:pPr marL="852487" lvl="1" indent="-166687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Total = $25 </a:t>
            </a: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(Index of         )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086600" y="5410201"/>
            <a:ext cx="71755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125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905000" y="5867400"/>
            <a:ext cx="8763000" cy="806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990000"/>
              </a:buClr>
              <a:buSzPct val="100000"/>
              <a:buFont typeface="Times New Roman"/>
              <a:buChar char="•"/>
            </a:pPr>
            <a:r>
              <a:rPr lang="en-US" sz="26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means inflation increased 25% b/w ’97 &amp; ‘09</a:t>
            </a:r>
          </a:p>
          <a:p>
            <a:pPr>
              <a:lnSpc>
                <a:spcPct val="90000"/>
              </a:lnSpc>
              <a:buClr>
                <a:srgbClr val="990000"/>
              </a:buClr>
              <a:buSzPct val="100000"/>
              <a:buFont typeface="Times New Roman"/>
              <a:buChar char="•"/>
            </a:pPr>
            <a:r>
              <a:rPr lang="en-US" sz="26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 that cost $100 in ’97 cost $125 in ‘09</a:t>
            </a:r>
          </a:p>
        </p:txBody>
      </p:sp>
    </p:spTree>
    <p:extLst>
      <p:ext uri="{BB962C8B-B14F-4D97-AF65-F5344CB8AC3E}">
        <p14:creationId xmlns:p14="http://schemas.microsoft.com/office/powerpoint/2010/main" val="224948090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1" y="685800"/>
            <a:ext cx="8534399" cy="524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0963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716087" y="1"/>
            <a:ext cx="8951911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rgbClr val="000099"/>
              </a:buClr>
              <a:buSzPct val="25000"/>
            </a:pPr>
            <a:r>
              <a:rPr lang="en-US" sz="4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with the CPI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752600" y="609600"/>
            <a:ext cx="8686800" cy="591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457200" indent="-457200">
              <a:buClr>
                <a:srgbClr val="000099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Substitution Bias-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prices increase for the fixed market basket, consumers buy less of these products and more substitutes that may not be part of the market basket. </a:t>
            </a: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(Result: CPI may be higher than what consumers are really paying)</a:t>
            </a:r>
          </a:p>
          <a:p>
            <a:pPr marL="457200" indent="-457200">
              <a:buClr>
                <a:schemeClr val="dk1"/>
              </a:buClr>
            </a:pPr>
            <a:endParaRPr sz="9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buClr>
                <a:srgbClr val="000099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Products-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CPI market basket may not include the newest consumer products. </a:t>
            </a: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(Result: CPI measures prices but not the increase in choices)</a:t>
            </a:r>
          </a:p>
          <a:p>
            <a:pPr marL="457200" indent="-457200">
              <a:buClr>
                <a:schemeClr val="dk1"/>
              </a:buClr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buClr>
                <a:srgbClr val="000099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 Quality-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CPI ignores both improvements and decline in product quality. </a:t>
            </a: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(Result: CPI may suggest that prices stay the same though the economic well being has improved significantly)</a:t>
            </a:r>
          </a:p>
        </p:txBody>
      </p:sp>
    </p:spTree>
    <p:extLst>
      <p:ext uri="{BB962C8B-B14F-4D97-AF65-F5344CB8AC3E}">
        <p14:creationId xmlns:p14="http://schemas.microsoft.com/office/powerpoint/2010/main" val="143699325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2286001" y="2209800"/>
            <a:ext cx="7696199" cy="155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Nominal GDP, Real GDP, and Inflation</a:t>
            </a:r>
          </a:p>
        </p:txBody>
      </p:sp>
    </p:spTree>
    <p:extLst>
      <p:ext uri="{BB962C8B-B14F-4D97-AF65-F5344CB8AC3E}">
        <p14:creationId xmlns:p14="http://schemas.microsoft.com/office/powerpoint/2010/main" val="330222139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2438400" y="152400"/>
            <a:ext cx="7394574" cy="69691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4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CPI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768475" y="915163"/>
            <a:ext cx="4240200" cy="305759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1900237" y="2100261"/>
            <a:ext cx="361950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584451" y="2100261"/>
            <a:ext cx="669925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705226" y="2100261"/>
            <a:ext cx="628649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$ 4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438413" y="1056488"/>
            <a:ext cx="10364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of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720838" y="1655751"/>
            <a:ext cx="720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648351" y="838200"/>
            <a:ext cx="1177799" cy="9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chemeClr val="dk1"/>
              </a:buClr>
            </a:pPr>
            <a:endParaRPr sz="20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Nominal,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</a:t>
            </a:r>
          </a:p>
          <a:p>
            <a:endParaRPr sz="20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6367463" y="1050888"/>
            <a:ext cx="7412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Real,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</a:t>
            </a:r>
          </a:p>
        </p:txBody>
      </p:sp>
      <p:grpSp>
        <p:nvGrpSpPr>
          <p:cNvPr id="247" name="Shape 247"/>
          <p:cNvGrpSpPr/>
          <p:nvPr/>
        </p:nvGrpSpPr>
        <p:grpSpPr>
          <a:xfrm>
            <a:off x="1762059" y="881062"/>
            <a:ext cx="6924425" cy="3068636"/>
            <a:chOff x="1843086" y="3516312"/>
            <a:chExt cx="6956424" cy="3068636"/>
          </a:xfrm>
        </p:grpSpPr>
        <p:cxnSp>
          <p:nvCxnSpPr>
            <p:cNvPr id="248" name="Shape 248"/>
            <p:cNvCxnSpPr/>
            <p:nvPr/>
          </p:nvCxnSpPr>
          <p:spPr>
            <a:xfrm>
              <a:off x="1843086" y="4721225"/>
              <a:ext cx="695642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9" name="Shape 249"/>
            <p:cNvCxnSpPr/>
            <p:nvPr/>
          </p:nvCxnSpPr>
          <p:spPr>
            <a:xfrm>
              <a:off x="2578100" y="4721225"/>
              <a:ext cx="0" cy="184467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3587750" y="3516312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1" name="Shape 251"/>
            <p:cNvCxnSpPr/>
            <p:nvPr/>
          </p:nvCxnSpPr>
          <p:spPr>
            <a:xfrm>
              <a:off x="4654550" y="3525837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6078537" y="3521075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7573961" y="3516312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54" name="Shape 254"/>
          <p:cNvSpPr txBox="1"/>
          <p:nvPr/>
        </p:nvSpPr>
        <p:spPr>
          <a:xfrm>
            <a:off x="1676400" y="4038600"/>
            <a:ext cx="8991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year one the base year</a:t>
            </a:r>
          </a:p>
          <a:p>
            <a:endParaRPr sz="30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3338512" y="4495800"/>
            <a:ext cx="5545137" cy="1422399"/>
            <a:chOff x="1763711" y="3549650"/>
            <a:chExt cx="6677025" cy="1450974"/>
          </a:xfrm>
        </p:grpSpPr>
        <p:sp>
          <p:nvSpPr>
            <p:cNvPr id="256" name="Shape 256"/>
            <p:cNvSpPr txBox="1"/>
            <p:nvPr/>
          </p:nvSpPr>
          <p:spPr>
            <a:xfrm>
              <a:off x="2927350" y="3717925"/>
              <a:ext cx="793749" cy="111759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6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257" name="Shape 257"/>
            <p:cNvCxnSpPr/>
            <p:nvPr/>
          </p:nvCxnSpPr>
          <p:spPr>
            <a:xfrm>
              <a:off x="3784600" y="4232275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8" name="Shape 258"/>
            <p:cNvSpPr txBox="1"/>
            <p:nvPr/>
          </p:nvSpPr>
          <p:spPr>
            <a:xfrm>
              <a:off x="3751262" y="4287837"/>
              <a:ext cx="3476624" cy="7127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Price of the same market</a:t>
              </a:r>
            </a:p>
            <a:p>
              <a:pPr algn="ctr">
                <a:buClr>
                  <a:schemeClr val="dk1"/>
                </a:buClr>
                <a:buSzPct val="25000"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basket in base year     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7137400" y="3754437"/>
              <a:ext cx="1303337" cy="77311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100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1763711" y="3770312"/>
              <a:ext cx="1376361" cy="77311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CPI</a:t>
              </a: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3633787" y="3549650"/>
              <a:ext cx="3703637" cy="7127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Price of market basket in the particular year      </a:t>
              </a:r>
            </a:p>
          </p:txBody>
        </p:sp>
      </p:grpSp>
      <p:sp>
        <p:nvSpPr>
          <p:cNvPr id="262" name="Shape 262"/>
          <p:cNvSpPr txBox="1"/>
          <p:nvPr/>
        </p:nvSpPr>
        <p:spPr>
          <a:xfrm>
            <a:off x="3507513" y="1142988"/>
            <a:ext cx="11081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Unit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467576" y="838188"/>
            <a:ext cx="1439999" cy="112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CPI/ GDP Deflator (Year 1 as Base Year)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019801" y="2133600"/>
            <a:ext cx="3124199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8991926" y="1096951"/>
            <a:ext cx="14399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Inflation Rate</a:t>
            </a:r>
          </a:p>
        </p:txBody>
      </p:sp>
      <p:cxnSp>
        <p:nvCxnSpPr>
          <p:cNvPr id="266" name="Shape 266"/>
          <p:cNvCxnSpPr/>
          <p:nvPr/>
        </p:nvCxnSpPr>
        <p:spPr>
          <a:xfrm>
            <a:off x="8839200" y="838201"/>
            <a:ext cx="0" cy="121919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5079034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1765301" y="887413"/>
            <a:ext cx="4240211" cy="30575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900237" y="2100261"/>
            <a:ext cx="361950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2584451" y="2100261"/>
            <a:ext cx="669925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705226" y="2100261"/>
            <a:ext cx="628649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</a:t>
            </a:r>
            <a:r>
              <a:rPr lang="en-US" sz="24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324600" y="2057401"/>
            <a:ext cx="7175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505201" y="950113"/>
            <a:ext cx="11081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Unit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433788" y="950113"/>
            <a:ext cx="10364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of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720838" y="1568451"/>
            <a:ext cx="720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</a:t>
            </a:r>
          </a:p>
        </p:txBody>
      </p:sp>
      <p:grpSp>
        <p:nvGrpSpPr>
          <p:cNvPr id="279" name="Shape 279"/>
          <p:cNvGrpSpPr/>
          <p:nvPr/>
        </p:nvGrpSpPr>
        <p:grpSpPr>
          <a:xfrm>
            <a:off x="1762124" y="881062"/>
            <a:ext cx="6956424" cy="3068636"/>
            <a:chOff x="1843086" y="3516312"/>
            <a:chExt cx="6956424" cy="3068636"/>
          </a:xfrm>
        </p:grpSpPr>
        <p:cxnSp>
          <p:nvCxnSpPr>
            <p:cNvPr id="280" name="Shape 280"/>
            <p:cNvCxnSpPr/>
            <p:nvPr/>
          </p:nvCxnSpPr>
          <p:spPr>
            <a:xfrm>
              <a:off x="1843086" y="4721225"/>
              <a:ext cx="695642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1" name="Shape 281"/>
            <p:cNvCxnSpPr/>
            <p:nvPr/>
          </p:nvCxnSpPr>
          <p:spPr>
            <a:xfrm>
              <a:off x="2578100" y="4721225"/>
              <a:ext cx="0" cy="184467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2" name="Shape 282"/>
            <p:cNvCxnSpPr/>
            <p:nvPr/>
          </p:nvCxnSpPr>
          <p:spPr>
            <a:xfrm>
              <a:off x="3587750" y="3516312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4654550" y="3525837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4" name="Shape 284"/>
            <p:cNvCxnSpPr/>
            <p:nvPr/>
          </p:nvCxnSpPr>
          <p:spPr>
            <a:xfrm>
              <a:off x="6078537" y="3521075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7573961" y="3516312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86" name="Shape 286"/>
          <p:cNvSpPr txBox="1"/>
          <p:nvPr/>
        </p:nvSpPr>
        <p:spPr>
          <a:xfrm>
            <a:off x="4876800" y="2057401"/>
            <a:ext cx="7175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848600" y="2057401"/>
            <a:ext cx="7175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125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4648326" y="890575"/>
            <a:ext cx="1177799" cy="9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Nominal,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</a:t>
            </a:r>
          </a:p>
          <a:p>
            <a:endParaRPr sz="20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6276188" y="950113"/>
            <a:ext cx="7412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Real,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</a:t>
            </a:r>
          </a:p>
        </p:txBody>
      </p:sp>
      <p:grpSp>
        <p:nvGrpSpPr>
          <p:cNvPr id="290" name="Shape 290"/>
          <p:cNvGrpSpPr/>
          <p:nvPr/>
        </p:nvGrpSpPr>
        <p:grpSpPr>
          <a:xfrm>
            <a:off x="2397125" y="4648200"/>
            <a:ext cx="5800724" cy="1147762"/>
            <a:chOff x="1993900" y="5118100"/>
            <a:chExt cx="5800724" cy="1147762"/>
          </a:xfrm>
        </p:grpSpPr>
        <p:sp>
          <p:nvSpPr>
            <p:cNvPr id="291" name="Shape 291"/>
            <p:cNvSpPr txBox="1"/>
            <p:nvPr/>
          </p:nvSpPr>
          <p:spPr>
            <a:xfrm>
              <a:off x="1993900" y="5322887"/>
              <a:ext cx="1881186" cy="9429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% Change </a:t>
              </a:r>
            </a:p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 Prices </a:t>
              </a:r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3773487" y="5118100"/>
              <a:ext cx="658812" cy="10953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6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293" name="Shape 293"/>
            <p:cNvCxnSpPr/>
            <p:nvPr/>
          </p:nvCxnSpPr>
          <p:spPr>
            <a:xfrm>
              <a:off x="4389437" y="5670550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94" name="Shape 294"/>
            <p:cNvSpPr txBox="1"/>
            <p:nvPr/>
          </p:nvSpPr>
          <p:spPr>
            <a:xfrm>
              <a:off x="4565650" y="5253037"/>
              <a:ext cx="3014662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Year 2 - Year 1</a:t>
              </a: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5514975" y="5700712"/>
              <a:ext cx="1052511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Year 1</a:t>
              </a:r>
            </a:p>
          </p:txBody>
        </p:sp>
      </p:grpSp>
      <p:sp>
        <p:nvSpPr>
          <p:cNvPr id="296" name="Shape 296"/>
          <p:cNvSpPr txBox="1"/>
          <p:nvPr/>
        </p:nvSpPr>
        <p:spPr>
          <a:xfrm>
            <a:off x="8229601" y="4953000"/>
            <a:ext cx="1371599" cy="57943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179638" y="4191000"/>
            <a:ext cx="76961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Inflation Rate</a:t>
            </a:r>
          </a:p>
          <a:p>
            <a:endParaRPr sz="30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8991600" y="1143001"/>
            <a:ext cx="143986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Inflation Rate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8839200" y="838201"/>
            <a:ext cx="0" cy="320039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0" name="Shape 300"/>
          <p:cNvSpPr txBox="1"/>
          <p:nvPr/>
        </p:nvSpPr>
        <p:spPr>
          <a:xfrm>
            <a:off x="8915400" y="2057401"/>
            <a:ext cx="13398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N/A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25%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33.33%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-50%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7467576" y="798463"/>
            <a:ext cx="1439999" cy="112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CPI/ GDP Deflator (Year 1 as Base Year)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438400" y="152400"/>
            <a:ext cx="7394574" cy="69691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4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CPI</a:t>
            </a:r>
          </a:p>
        </p:txBody>
      </p:sp>
    </p:spTree>
    <p:extLst>
      <p:ext uri="{BB962C8B-B14F-4D97-AF65-F5344CB8AC3E}">
        <p14:creationId xmlns:p14="http://schemas.microsoft.com/office/powerpoint/2010/main" val="281779192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2743201" y="457200"/>
            <a:ext cx="7089775" cy="69691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4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908176" y="1301751"/>
            <a:ext cx="4240211" cy="30575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2043112" y="2514600"/>
            <a:ext cx="361950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727326" y="2514600"/>
            <a:ext cx="669925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3848101" y="2514600"/>
            <a:ext cx="628649" cy="179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$ 6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2584488" y="1481125"/>
            <a:ext cx="10364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of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863713" y="1922462"/>
            <a:ext cx="720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4791075" y="1481138"/>
            <a:ext cx="1177924" cy="942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Nominal,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</a:t>
            </a:r>
          </a:p>
          <a:p>
            <a:endParaRPr sz="20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6440488" y="1306538"/>
            <a:ext cx="7412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Real,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</a:t>
            </a:r>
          </a:p>
        </p:txBody>
      </p:sp>
      <p:grpSp>
        <p:nvGrpSpPr>
          <p:cNvPr id="316" name="Shape 316"/>
          <p:cNvGrpSpPr/>
          <p:nvPr/>
        </p:nvGrpSpPr>
        <p:grpSpPr>
          <a:xfrm>
            <a:off x="1904999" y="1295400"/>
            <a:ext cx="6956424" cy="3068636"/>
            <a:chOff x="1843086" y="3516312"/>
            <a:chExt cx="6956424" cy="3068636"/>
          </a:xfrm>
        </p:grpSpPr>
        <p:cxnSp>
          <p:nvCxnSpPr>
            <p:cNvPr id="317" name="Shape 317"/>
            <p:cNvCxnSpPr/>
            <p:nvPr/>
          </p:nvCxnSpPr>
          <p:spPr>
            <a:xfrm>
              <a:off x="1843086" y="4721225"/>
              <a:ext cx="695642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8" name="Shape 318"/>
            <p:cNvCxnSpPr/>
            <p:nvPr/>
          </p:nvCxnSpPr>
          <p:spPr>
            <a:xfrm>
              <a:off x="2578100" y="4721225"/>
              <a:ext cx="0" cy="184467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9" name="Shape 319"/>
            <p:cNvCxnSpPr/>
            <p:nvPr/>
          </p:nvCxnSpPr>
          <p:spPr>
            <a:xfrm>
              <a:off x="3587750" y="3516312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0" name="Shape 320"/>
            <p:cNvCxnSpPr/>
            <p:nvPr/>
          </p:nvCxnSpPr>
          <p:spPr>
            <a:xfrm>
              <a:off x="4654550" y="3525837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1" name="Shape 321"/>
            <p:cNvCxnSpPr/>
            <p:nvPr/>
          </p:nvCxnSpPr>
          <p:spPr>
            <a:xfrm>
              <a:off x="6078537" y="3521075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2" name="Shape 322"/>
            <p:cNvCxnSpPr/>
            <p:nvPr/>
          </p:nvCxnSpPr>
          <p:spPr>
            <a:xfrm>
              <a:off x="7573961" y="3516312"/>
              <a:ext cx="0" cy="305911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23" name="Shape 323"/>
          <p:cNvSpPr txBox="1"/>
          <p:nvPr/>
        </p:nvSpPr>
        <p:spPr>
          <a:xfrm>
            <a:off x="2209801" y="4495800"/>
            <a:ext cx="76961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year three the base year</a:t>
            </a:r>
          </a:p>
          <a:p>
            <a:endParaRPr sz="30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4" name="Shape 324"/>
          <p:cNvGrpSpPr/>
          <p:nvPr/>
        </p:nvGrpSpPr>
        <p:grpSpPr>
          <a:xfrm>
            <a:off x="3062287" y="5029200"/>
            <a:ext cx="5487987" cy="1422399"/>
            <a:chOff x="1763711" y="3549650"/>
            <a:chExt cx="6608763" cy="1450974"/>
          </a:xfrm>
        </p:grpSpPr>
        <p:sp>
          <p:nvSpPr>
            <p:cNvPr id="325" name="Shape 325"/>
            <p:cNvSpPr txBox="1"/>
            <p:nvPr/>
          </p:nvSpPr>
          <p:spPr>
            <a:xfrm>
              <a:off x="2952750" y="3717925"/>
              <a:ext cx="741361" cy="1023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6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326" name="Shape 326"/>
            <p:cNvCxnSpPr/>
            <p:nvPr/>
          </p:nvCxnSpPr>
          <p:spPr>
            <a:xfrm>
              <a:off x="3784600" y="4232275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27" name="Shape 327"/>
            <p:cNvSpPr txBox="1"/>
            <p:nvPr/>
          </p:nvSpPr>
          <p:spPr>
            <a:xfrm>
              <a:off x="3749675" y="4287837"/>
              <a:ext cx="3475037" cy="7127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Price of the same market</a:t>
              </a:r>
            </a:p>
            <a:p>
              <a:pPr algn="ctr">
                <a:buClr>
                  <a:schemeClr val="dk1"/>
                </a:buClr>
                <a:buSzPct val="25000"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basket in base year</a:t>
              </a:r>
              <a:r>
                <a:rPr lang="en-US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7207250" y="3752850"/>
              <a:ext cx="1165224" cy="7127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4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100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1763711" y="3770312"/>
              <a:ext cx="1376361" cy="77311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CPI</a:t>
              </a:r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3635375" y="3549650"/>
              <a:ext cx="3703637" cy="7127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Price of market basket in the particular year</a:t>
              </a:r>
              <a:r>
                <a:rPr lang="en-US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</p:txBody>
        </p:sp>
      </p:grpSp>
      <p:sp>
        <p:nvSpPr>
          <p:cNvPr id="331" name="Shape 331"/>
          <p:cNvSpPr txBox="1"/>
          <p:nvPr/>
        </p:nvSpPr>
        <p:spPr>
          <a:xfrm>
            <a:off x="3651913" y="1481137"/>
            <a:ext cx="11081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Unit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7653312" y="1306550"/>
            <a:ext cx="2624100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Price Index</a:t>
            </a:r>
          </a:p>
          <a:p>
            <a:pPr algn="ctr">
              <a:lnSpc>
                <a:spcPct val="75000"/>
              </a:lnSpc>
              <a:buClr>
                <a:srgbClr val="000099"/>
              </a:buClr>
              <a:buSzPct val="25000"/>
            </a:pPr>
            <a:r>
              <a:rPr lang="en-US" sz="2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(Year 3 as Base Year)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162676" y="2547936"/>
            <a:ext cx="3124199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6467475" y="2471737"/>
            <a:ext cx="7175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$50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019675" y="2471737"/>
            <a:ext cx="7175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480</a:t>
            </a:r>
          </a:p>
          <a:p>
            <a:pPr algn="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700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7991475" y="2471737"/>
            <a:ext cx="717550" cy="190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</a:t>
            </a:r>
          </a:p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1811897338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Shape 341"/>
          <p:cNvGrpSpPr/>
          <p:nvPr/>
        </p:nvGrpSpPr>
        <p:grpSpPr>
          <a:xfrm>
            <a:off x="2632074" y="4191000"/>
            <a:ext cx="6638924" cy="1254124"/>
            <a:chOff x="1731961" y="3549650"/>
            <a:chExt cx="6638924" cy="1254124"/>
          </a:xfrm>
        </p:grpSpPr>
        <p:sp>
          <p:nvSpPr>
            <p:cNvPr id="342" name="Shape 342"/>
            <p:cNvSpPr txBox="1"/>
            <p:nvPr/>
          </p:nvSpPr>
          <p:spPr>
            <a:xfrm>
              <a:off x="3036886" y="3717925"/>
              <a:ext cx="571500" cy="9112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5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343" name="Shape 343"/>
            <p:cNvCxnSpPr/>
            <p:nvPr/>
          </p:nvCxnSpPr>
          <p:spPr>
            <a:xfrm>
              <a:off x="3784600" y="4232275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44" name="Shape 344"/>
            <p:cNvSpPr txBox="1"/>
            <p:nvPr/>
          </p:nvSpPr>
          <p:spPr>
            <a:xfrm>
              <a:off x="4506912" y="4287837"/>
              <a:ext cx="1965324" cy="515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Real GDP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7212011" y="3754437"/>
              <a:ext cx="1158874" cy="7588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100</a:t>
              </a: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1731961" y="3770312"/>
              <a:ext cx="1444624" cy="9429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GDP</a:t>
              </a:r>
            </a:p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Deflator</a:t>
              </a: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3635375" y="3549650"/>
              <a:ext cx="3703637" cy="515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Nominal GDP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</p:txBody>
        </p:sp>
      </p:grpSp>
      <p:sp>
        <p:nvSpPr>
          <p:cNvPr id="348" name="Shape 348"/>
          <p:cNvSpPr txBox="1"/>
          <p:nvPr/>
        </p:nvSpPr>
        <p:spPr>
          <a:xfrm>
            <a:off x="1716087" y="1"/>
            <a:ext cx="8951911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rgbClr val="000099"/>
              </a:buClr>
              <a:buSzPct val="25000"/>
            </a:pPr>
            <a:r>
              <a:rPr lang="en-US" sz="4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CPI vs. GDP Deflator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752600" y="609601"/>
            <a:ext cx="8915400" cy="35607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GDP deflator measures the prices of all goods produced, whereas the CPI measures prices of only the goods and services bought by consumers. </a:t>
            </a:r>
          </a:p>
          <a:p>
            <a:pPr marL="457200" indent="-457200">
              <a:buClr>
                <a:srgbClr val="000099"/>
              </a:buClr>
              <a:buSzPct val="25000"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increase in the price of goods bought by firms or the government will show up in the GDP deflator but not in the CPI.</a:t>
            </a:r>
          </a:p>
          <a:p>
            <a:pPr marL="457200" indent="-457200">
              <a:buClr>
                <a:srgbClr val="000099"/>
              </a:buClr>
              <a:buSzPct val="25000"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GDP deflator includes only those goods and services produced domestically.  Imported goods are not a part of GDP and therefore don’t show up in the GDP deflator.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905000" y="5575300"/>
            <a:ext cx="8229600" cy="128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990000"/>
              </a:buClr>
              <a:buSzPct val="25000"/>
            </a:pPr>
            <a:r>
              <a:rPr lang="en-US" sz="26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If the nominal GDP in ’09 was 25 and the real GDP (compared to a base year) was 20 how much is the GDP Deflator?</a:t>
            </a:r>
          </a:p>
        </p:txBody>
      </p:sp>
    </p:spTree>
    <p:extLst>
      <p:ext uri="{BB962C8B-B14F-4D97-AF65-F5344CB8AC3E}">
        <p14:creationId xmlns:p14="http://schemas.microsoft.com/office/powerpoint/2010/main" val="260929707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1981200" y="1"/>
            <a:ext cx="8418512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Inflation?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676400" y="838200"/>
            <a:ext cx="5562600" cy="44386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indent="-342900">
              <a:lnSpc>
                <a:spcPct val="95000"/>
              </a:lnSpc>
              <a:buClr>
                <a:srgbClr val="000099"/>
              </a:buClr>
              <a:buSzPct val="25000"/>
            </a:pPr>
            <a:r>
              <a:rPr lang="en-US" sz="3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Inflation is rising general level of prices</a:t>
            </a:r>
          </a:p>
          <a:p>
            <a:pPr marL="342900" indent="-342900">
              <a:lnSpc>
                <a:spcPct val="95000"/>
              </a:lnSpc>
              <a:buClr>
                <a:srgbClr val="000099"/>
              </a:buClr>
              <a:buSzPct val="25000"/>
            </a:pPr>
            <a:r>
              <a:rPr lang="en-US" sz="3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Inflation reduces the “purchasing power” of money</a:t>
            </a:r>
          </a:p>
          <a:p>
            <a:pPr marL="342900" indent="-342900">
              <a:lnSpc>
                <a:spcPct val="95000"/>
              </a:lnSpc>
              <a:buClr>
                <a:srgbClr val="990000"/>
              </a:buClr>
              <a:buSzPct val="25000"/>
            </a:pPr>
            <a:r>
              <a:rPr lang="en-US" sz="28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</a:t>
            </a:r>
          </a:p>
          <a:p>
            <a:pPr marL="852487" lvl="1" indent="-166687">
              <a:lnSpc>
                <a:spcPct val="95000"/>
              </a:lnSpc>
              <a:buClr>
                <a:srgbClr val="990000"/>
              </a:buClr>
              <a:buSzPct val="100000"/>
              <a:buFont typeface="Times New Roman"/>
              <a:buChar char="•"/>
            </a:pPr>
            <a:r>
              <a:rPr lang="en-US" sz="28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takes $2 to buy what $1 bought in 1982</a:t>
            </a:r>
          </a:p>
          <a:p>
            <a:pPr marL="852487" lvl="1" indent="-166687">
              <a:lnSpc>
                <a:spcPct val="95000"/>
              </a:lnSpc>
              <a:buClr>
                <a:srgbClr val="990000"/>
              </a:buClr>
              <a:buSzPct val="100000"/>
              <a:buFont typeface="Times New Roman"/>
              <a:buChar char="•"/>
            </a:pPr>
            <a:r>
              <a:rPr lang="en-US" sz="28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takes $6 to buy what $1 bought in 1961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1" y="152401"/>
            <a:ext cx="1371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0588" t="27794" r="47058" b="39421"/>
          <a:stretch/>
        </p:blipFill>
        <p:spPr>
          <a:xfrm>
            <a:off x="7169150" y="1143001"/>
            <a:ext cx="3498850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676400" y="5257801"/>
            <a:ext cx="5562600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inflation occurs, each dollar of income will buy fewer goods than before.</a:t>
            </a:r>
          </a:p>
        </p:txBody>
      </p:sp>
    </p:spTree>
    <p:extLst>
      <p:ext uri="{BB962C8B-B14F-4D97-AF65-F5344CB8AC3E}">
        <p14:creationId xmlns:p14="http://schemas.microsoft.com/office/powerpoint/2010/main" val="1198980776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2209801" y="2209800"/>
            <a:ext cx="7696199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GDP Deflator</a:t>
            </a:r>
          </a:p>
        </p:txBody>
      </p:sp>
      <p:grpSp>
        <p:nvGrpSpPr>
          <p:cNvPr id="356" name="Shape 356"/>
          <p:cNvGrpSpPr/>
          <p:nvPr/>
        </p:nvGrpSpPr>
        <p:grpSpPr>
          <a:xfrm>
            <a:off x="2971801" y="4953000"/>
            <a:ext cx="6500811" cy="1254124"/>
            <a:chOff x="1755775" y="3549650"/>
            <a:chExt cx="6119811" cy="1254124"/>
          </a:xfrm>
        </p:grpSpPr>
        <p:sp>
          <p:nvSpPr>
            <p:cNvPr id="357" name="Shape 357"/>
            <p:cNvSpPr txBox="1"/>
            <p:nvPr/>
          </p:nvSpPr>
          <p:spPr>
            <a:xfrm>
              <a:off x="3052761" y="3717925"/>
              <a:ext cx="538161" cy="9112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5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358" name="Shape 358"/>
            <p:cNvCxnSpPr/>
            <p:nvPr/>
          </p:nvCxnSpPr>
          <p:spPr>
            <a:xfrm>
              <a:off x="3784600" y="4232275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59" name="Shape 359"/>
            <p:cNvSpPr txBox="1"/>
            <p:nvPr/>
          </p:nvSpPr>
          <p:spPr>
            <a:xfrm>
              <a:off x="5032375" y="4287837"/>
              <a:ext cx="912811" cy="515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100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7705725" y="3754437"/>
              <a:ext cx="169861" cy="576262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1755775" y="3770312"/>
              <a:ext cx="1398587" cy="9429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Nominal</a:t>
              </a:r>
            </a:p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GDP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3635375" y="3549650"/>
              <a:ext cx="3703637" cy="515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(Deflator) x (Real GDP)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2971799" y="3352800"/>
            <a:ext cx="6638924" cy="1254124"/>
            <a:chOff x="1731961" y="3549650"/>
            <a:chExt cx="6638924" cy="1254124"/>
          </a:xfrm>
        </p:grpSpPr>
        <p:sp>
          <p:nvSpPr>
            <p:cNvPr id="364" name="Shape 364"/>
            <p:cNvSpPr txBox="1"/>
            <p:nvPr/>
          </p:nvSpPr>
          <p:spPr>
            <a:xfrm>
              <a:off x="3036886" y="3717925"/>
              <a:ext cx="571500" cy="9112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5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</a:p>
          </p:txBody>
        </p:sp>
        <p:cxnSp>
          <p:nvCxnSpPr>
            <p:cNvPr id="365" name="Shape 365"/>
            <p:cNvCxnSpPr/>
            <p:nvPr/>
          </p:nvCxnSpPr>
          <p:spPr>
            <a:xfrm>
              <a:off x="3784600" y="4232275"/>
              <a:ext cx="3405187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66" name="Shape 366"/>
            <p:cNvSpPr txBox="1"/>
            <p:nvPr/>
          </p:nvSpPr>
          <p:spPr>
            <a:xfrm>
              <a:off x="4506912" y="4287837"/>
              <a:ext cx="1965324" cy="515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Real GDP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7212011" y="3754437"/>
              <a:ext cx="1158874" cy="7588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100</a:t>
              </a: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1731961" y="3770312"/>
              <a:ext cx="1444624" cy="9429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GDP</a:t>
              </a:r>
            </a:p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Deflator</a:t>
              </a:r>
            </a:p>
          </p:txBody>
        </p:sp>
        <p:sp>
          <p:nvSpPr>
            <p:cNvPr id="369" name="Shape 369"/>
            <p:cNvSpPr txBox="1"/>
            <p:nvPr/>
          </p:nvSpPr>
          <p:spPr>
            <a:xfrm>
              <a:off x="3635375" y="3549650"/>
              <a:ext cx="3703637" cy="5159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Nominal GDP</a:t>
              </a:r>
              <a:r>
                <a:rPr lang="en-US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29891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1716087" y="1"/>
            <a:ext cx="8951911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rgbClr val="000099"/>
              </a:buClr>
              <a:buSzPct val="25000"/>
            </a:pPr>
            <a:r>
              <a:rPr lang="en-US" sz="4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Calculations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1752600" y="762001"/>
            <a:ext cx="8686800" cy="60674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 economy, Real GDP (base year = 1996) is $100 billion and the Nominal GDP is $150 billion.  Calculate the GDP deflator. 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 economy, Real GDP (base year = 1996) is $125 billion and the Nominal GDP is $150 billion.  Calculate the GDP deflator.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 economy, Real GDP for year 2002 (base year = 1996) is $200 billion and the GDP deflator 2002 (base year = 1996) is 120.  Calculate the Nominal GDP for 2002.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 economy, Nominal GDP for year 2005 (base year = 1996) is $60 billion and the GDP deflator 2005 (base year = 1996) is 120. Calculate the Real GDP for 2005.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057400" y="9906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0482362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/>
        </p:nvSpPr>
        <p:spPr>
          <a:xfrm>
            <a:off x="1981200" y="2438400"/>
            <a:ext cx="8229600" cy="1917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rgbClr val="000099"/>
              </a:buClr>
              <a:buSzPct val="25000"/>
            </a:pPr>
            <a:r>
              <a:rPr lang="en-US" sz="6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Causes of Inflation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2133601" y="4343401"/>
            <a:ext cx="8153399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everyone suddenly had a million dollars, what would happen?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two things cause prices to increase? Use Supply and Demand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1" y="533401"/>
            <a:ext cx="1981199" cy="197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944133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/>
        </p:nvSpPr>
        <p:spPr>
          <a:xfrm>
            <a:off x="1905000" y="762000"/>
            <a:ext cx="8763000" cy="11906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>
              <a:lnSpc>
                <a:spcPct val="95000"/>
              </a:lnSpc>
              <a:buClr>
                <a:srgbClr val="990000"/>
              </a:buClr>
              <a:buSzPct val="25000"/>
            </a:pPr>
            <a:r>
              <a:rPr lang="en-US" sz="36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The Government Prints TOO MUCH Money (The Quantity Theory)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606826" y="1"/>
            <a:ext cx="8961899" cy="8699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95000"/>
              </a:lnSpc>
              <a:buClr>
                <a:schemeClr val="dk1"/>
              </a:buClr>
              <a:buSzPct val="25000"/>
            </a:pPr>
            <a:r>
              <a:rPr lang="en-US" sz="5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Causes of Inflation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1828801" y="1981201"/>
            <a:ext cx="8381999" cy="235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30200">
              <a:lnSpc>
                <a:spcPct val="95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Governments that keep printing money to pay debts end up with hyperinflation.</a:t>
            </a:r>
          </a:p>
          <a:p>
            <a:pPr marL="342900" indent="-330200">
              <a:lnSpc>
                <a:spcPct val="95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more “rich” people but the same amount of products.</a:t>
            </a:r>
          </a:p>
          <a:p>
            <a:pPr marL="342900" indent="-330200">
              <a:lnSpc>
                <a:spcPct val="95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Result: Banks refuse to lend and GDP falls</a:t>
            </a:r>
          </a:p>
          <a:p>
            <a:pPr marL="342900" indent="-342900">
              <a:lnSpc>
                <a:spcPct val="95000"/>
              </a:lnSpc>
              <a:buClr>
                <a:schemeClr val="dk1"/>
              </a:buClr>
            </a:pP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5000"/>
              </a:lnSpc>
              <a:buClr>
                <a:srgbClr val="000099"/>
              </a:buClr>
              <a:buSzPct val="25000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</a:t>
            </a:r>
          </a:p>
          <a:p>
            <a:pPr marL="342900" indent="-330200">
              <a:lnSpc>
                <a:spcPct val="95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Bolivia, Peru, Brazil</a:t>
            </a:r>
          </a:p>
          <a:p>
            <a:pPr marL="342900" indent="-330200">
              <a:lnSpc>
                <a:spcPct val="95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Germany after WWI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1" y="4343401"/>
            <a:ext cx="2514599" cy="251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474535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ctrTitle" idx="4294967295"/>
          </p:nvPr>
        </p:nvSpPr>
        <p:spPr>
          <a:xfrm>
            <a:off x="1524000" y="109326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400" b="1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Quantity Theory of Money</a:t>
            </a:r>
            <a:r>
              <a:rPr lang="en-US" sz="4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676400" y="795126"/>
            <a:ext cx="8763000" cy="606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real GDP in a year is $400 billion but the amount of money in the economy is only $100 billion, how are we paying for things?  </a:t>
            </a:r>
          </a:p>
          <a:p>
            <a:pPr algn="ctr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velocity of money is the average times a dollar is spent and re-spent in a year.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is the velocity of money in the above example?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</a:pPr>
            <a:endParaRPr sz="30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Quanity Theory of Money Equation: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x V = P x Y </a:t>
            </a:r>
          </a:p>
          <a:p>
            <a:pPr marL="742950" lvl="1" indent="-28575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= money supply	P = price level </a:t>
            </a:r>
          </a:p>
          <a:p>
            <a:pPr marL="742950" lvl="1" indent="-28575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= velocity			Y = quantity of output</a:t>
            </a:r>
          </a:p>
          <a:p>
            <a:pPr algn="ctr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Notice that P x Y is GDP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8763001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chemeClr val="dk1"/>
                </a:buClr>
                <a:buSzPct val="25000"/>
              </a:pPr>
              <a:t>24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5061062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ctrTitle" idx="4294967295"/>
          </p:nvPr>
        </p:nvSpPr>
        <p:spPr>
          <a:xfrm>
            <a:off x="1524000" y="1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b="1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x V = P x Y</a:t>
            </a:r>
            <a:r>
              <a:rPr lang="en-US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676400" y="685801"/>
            <a:ext cx="8991600" cy="5902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printing money lead to inflation? </a:t>
            </a:r>
          </a:p>
          <a:p>
            <a:pPr indent="12700">
              <a:lnSpc>
                <a:spcPct val="90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 the velocity is relatively constant because people's spending habits are not quick to change. </a:t>
            </a:r>
          </a:p>
          <a:p>
            <a:pPr indent="12700">
              <a:lnSpc>
                <a:spcPct val="90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0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assume that output (Y) is not affected by the amount of money because it is based on production, not the value of the stuff produced. </a:t>
            </a:r>
          </a:p>
          <a:p>
            <a:pPr algn="ctr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govenment increases the amount of money (M) what will happen to prices (P)?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Assume money supply is $5 and it is being used to buy 10 products with a price of $2 each.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How much is the velocity of money?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the velocity and output stay the same, what will happen if the amount of money is increase to $10? </a:t>
            </a:r>
          </a:p>
          <a:p>
            <a:pPr algn="ctr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Notice, doubling the money supply doubles price</a:t>
            </a: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8763001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chemeClr val="dk1"/>
                </a:buClr>
                <a:buSzPct val="25000"/>
              </a:pPr>
              <a:t>25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012007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1524000" y="381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200" b="1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happen if the government printed money to pay off the national debt all at once? 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1" y="1600200"/>
            <a:ext cx="4483099" cy="4724400"/>
          </a:xfrm>
          <a:prstGeom prst="rect">
            <a:avLst/>
          </a:prstGeom>
          <a:noFill/>
          <a:ln w="57150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12033029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2143951" y="1025512"/>
            <a:ext cx="8186699" cy="6399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>
              <a:lnSpc>
                <a:spcPct val="95000"/>
              </a:lnSpc>
              <a:buClr>
                <a:srgbClr val="990000"/>
              </a:buClr>
              <a:buSzPct val="25000"/>
            </a:pPr>
            <a:r>
              <a:rPr lang="en-US" sz="3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DEMAND-PULL INFLATION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2200075" y="1742250"/>
            <a:ext cx="7904100" cy="498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>
              <a:lnSpc>
                <a:spcPct val="95000"/>
              </a:lnSpc>
              <a:buClr>
                <a:srgbClr val="006600"/>
              </a:buClr>
              <a:buSzPct val="25000"/>
            </a:pPr>
            <a:r>
              <a:rPr lang="en-US" sz="2800" b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“Too many dollars chasing too few goods”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1818476" y="2582987"/>
            <a:ext cx="8381999" cy="3744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indent="-342900" algn="ctr">
              <a:lnSpc>
                <a:spcPct val="95000"/>
              </a:lnSpc>
              <a:buClr>
                <a:srgbClr val="CC0000"/>
              </a:buClr>
              <a:buSzPct val="25000"/>
            </a:pPr>
            <a:r>
              <a:rPr lang="en-US" sz="36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PULLS UP PRICES!!!</a:t>
            </a:r>
          </a:p>
          <a:p>
            <a:pPr marL="342900" indent="-342900">
              <a:lnSpc>
                <a:spcPct val="95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increases but supply stays the same. What is the result?</a:t>
            </a:r>
          </a:p>
          <a:p>
            <a:pPr marL="342900" indent="-342900">
              <a:lnSpc>
                <a:spcPct val="95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Shortage driving prices up</a:t>
            </a:r>
          </a:p>
          <a:p>
            <a:pPr marL="342900" indent="-342900">
              <a:lnSpc>
                <a:spcPct val="95000"/>
              </a:lnSpc>
              <a:buClr>
                <a:srgbClr val="000099"/>
              </a:buClr>
              <a:buSzPct val="100000"/>
              <a:buFont typeface="Times New Roman"/>
              <a:buChar char="•"/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overheated economy with excessive spending but same amount of goods.</a:t>
            </a:r>
          </a:p>
          <a:p>
            <a:endParaRPr sz="36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1818475" y="1"/>
            <a:ext cx="8667300" cy="8699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95000"/>
              </a:lnSpc>
              <a:buClr>
                <a:schemeClr val="dk1"/>
              </a:buClr>
              <a:buSzPct val="25000"/>
            </a:pPr>
            <a:r>
              <a:rPr lang="en-US" sz="5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Causes of Inflation</a:t>
            </a:r>
          </a:p>
        </p:txBody>
      </p:sp>
    </p:spTree>
    <p:extLst>
      <p:ext uri="{BB962C8B-B14F-4D97-AF65-F5344CB8AC3E}">
        <p14:creationId xmlns:p14="http://schemas.microsoft.com/office/powerpoint/2010/main" val="127848801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/>
        </p:nvSpPr>
        <p:spPr>
          <a:xfrm>
            <a:off x="2884826" y="1037862"/>
            <a:ext cx="6286499" cy="6429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>
              <a:lnSpc>
                <a:spcPct val="95000"/>
              </a:lnSpc>
              <a:buClr>
                <a:srgbClr val="990000"/>
              </a:buClr>
              <a:buSzPct val="25000"/>
            </a:pPr>
            <a:r>
              <a:rPr lang="en-US" sz="3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COST-PUSH INFLATION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1722776" y="1848650"/>
            <a:ext cx="8610599" cy="36273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indent="-342900" algn="ctr">
              <a:lnSpc>
                <a:spcPct val="95000"/>
              </a:lnSpc>
              <a:buClr>
                <a:srgbClr val="CC0000"/>
              </a:buClr>
              <a:buSzPct val="25000"/>
            </a:pPr>
            <a:r>
              <a:rPr lang="en-US" sz="36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production costs increase prices</a:t>
            </a:r>
          </a:p>
          <a:p>
            <a:pPr marL="342900" indent="-342900">
              <a:lnSpc>
                <a:spcPct val="95000"/>
              </a:lnSpc>
              <a:buClr>
                <a:srgbClr val="000099"/>
              </a:buClr>
              <a:buSzPct val="25000"/>
            </a:pPr>
            <a:r>
              <a:rPr lang="en-US" sz="3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200" b="1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supply shock</a:t>
            </a:r>
            <a:r>
              <a:rPr lang="en-US" sz="3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increases the costs of production and forces producers to increase prices. </a:t>
            </a:r>
          </a:p>
          <a:p>
            <a:pPr marL="342900" indent="-342900">
              <a:lnSpc>
                <a:spcPct val="95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</a:t>
            </a:r>
          </a:p>
          <a:p>
            <a:pPr marL="852487" lvl="1" indent="-166687">
              <a:lnSpc>
                <a:spcPct val="95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Hurricane Katrina destroyed oil refineries and causes gas prices to go up. Companies that use gas increase their prices.</a:t>
            </a:r>
            <a:r>
              <a:rPr lang="en-US" sz="2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0976" y="5181600"/>
            <a:ext cx="145891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1699650" y="1"/>
            <a:ext cx="8792700" cy="8699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lnSpc>
                <a:spcPct val="95000"/>
              </a:lnSpc>
              <a:buClr>
                <a:schemeClr val="dk1"/>
              </a:buClr>
              <a:buSzPct val="25000"/>
            </a:pPr>
            <a:r>
              <a:rPr lang="en-US" sz="5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Causes of Inflation</a:t>
            </a:r>
          </a:p>
        </p:txBody>
      </p:sp>
    </p:spTree>
    <p:extLst>
      <p:ext uri="{BB962C8B-B14F-4D97-AF65-F5344CB8AC3E}">
        <p14:creationId xmlns:p14="http://schemas.microsoft.com/office/powerpoint/2010/main" val="39370263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1905001" y="152401"/>
            <a:ext cx="8305799" cy="74453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176212" indent="-176212" algn="ctr">
              <a:buClr>
                <a:srgbClr val="000099"/>
              </a:buClr>
              <a:buSzPct val="25000"/>
            </a:pPr>
            <a:r>
              <a:rPr lang="en-US" sz="43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Cost-Push Inflation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762000"/>
            <a:ext cx="7772400" cy="588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5785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400" b="1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Inflation Rates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52400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13124" t="38000" r="27499" b="15999"/>
          <a:stretch/>
        </p:blipFill>
        <p:spPr>
          <a:xfrm>
            <a:off x="1524000" y="1219201"/>
            <a:ext cx="9144000" cy="4427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63519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152400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"/>
            <a:ext cx="9144000" cy="663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64523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28801" y="3124200"/>
            <a:ext cx="8610599" cy="9112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5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Inflation Good or Bad?</a:t>
            </a:r>
          </a:p>
        </p:txBody>
      </p:sp>
    </p:spTree>
    <p:extLst>
      <p:ext uri="{BB962C8B-B14F-4D97-AF65-F5344CB8AC3E}">
        <p14:creationId xmlns:p14="http://schemas.microsoft.com/office/powerpoint/2010/main" val="39885930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676401" y="457201"/>
            <a:ext cx="8839199" cy="621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Clr>
                <a:srgbClr val="000099"/>
              </a:buClr>
              <a:buSzPct val="25000"/>
            </a:pPr>
            <a:r>
              <a:rPr lang="en-US" sz="3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which people are helped and which are hurt by unanticipated inflation? </a:t>
            </a:r>
          </a:p>
          <a:p>
            <a:pPr marL="457200" indent="-457200" algn="ctr">
              <a:buClr>
                <a:schemeClr val="dk1"/>
              </a:buClr>
            </a:pPr>
            <a:endParaRPr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man who lent out $500 to his friend in 1960 and is still waiting to be paid back. 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tenant who is charged $850 rent each year. 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elderly couple living off fixed retirement payments of $2000 a month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man that borrowed $1,000 in 1995 and paid it back in 2006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women who saved a paycheck from 1950 by putting it under her mattress</a:t>
            </a:r>
          </a:p>
        </p:txBody>
      </p:sp>
    </p:spTree>
    <p:extLst>
      <p:ext uri="{BB962C8B-B14F-4D97-AF65-F5344CB8AC3E}">
        <p14:creationId xmlns:p14="http://schemas.microsoft.com/office/powerpoint/2010/main" val="375667237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676401" y="457200"/>
            <a:ext cx="8839199" cy="600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Clr>
                <a:srgbClr val="000099"/>
              </a:buClr>
              <a:buSzPct val="25000"/>
            </a:pPr>
            <a:r>
              <a:rPr lang="en-US" sz="3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which people are helped and which are hurt by unanticipated inflation? </a:t>
            </a:r>
          </a:p>
          <a:p>
            <a:pPr marL="457200" indent="-457200" algn="ctr">
              <a:buClr>
                <a:schemeClr val="dk1"/>
              </a:buClr>
            </a:pPr>
            <a:endParaRPr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man who lent out $500 to his friend in 1960 and is still waiting to be paid back.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hurt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tenant who is charged $850 rent each year.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helped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elderly couple living off fixed retirement payments of $2000 a month 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hurt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man that borrowed $1,000 in 1995 and paid it back in 2006 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helped</a:t>
            </a:r>
          </a:p>
          <a:p>
            <a:pPr marL="457200" indent="-457200"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women who saved a paycheck from 1950 by putting it under her mattress 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hurt</a:t>
            </a:r>
          </a:p>
        </p:txBody>
      </p:sp>
    </p:spTree>
    <p:extLst>
      <p:ext uri="{BB962C8B-B14F-4D97-AF65-F5344CB8AC3E}">
        <p14:creationId xmlns:p14="http://schemas.microsoft.com/office/powerpoint/2010/main" val="303802485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1524000" y="104776"/>
            <a:ext cx="9139236" cy="66833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 Rates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1" y="685801"/>
            <a:ext cx="5714999" cy="30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1" y="3657601"/>
            <a:ext cx="5714999" cy="305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67444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/>
        </p:nvSpPr>
        <p:spPr>
          <a:xfrm>
            <a:off x="1716076" y="1"/>
            <a:ext cx="8951999" cy="6626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algn="ctr">
              <a:buClr>
                <a:srgbClr val="000099"/>
              </a:buClr>
              <a:buSzPct val="25000"/>
            </a:pPr>
            <a:r>
              <a:rPr lang="en-US" sz="4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 Rates and Inflation 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1752600" y="662701"/>
            <a:ext cx="8686800" cy="61952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indent="-34290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interest rates? Why do lenders charge them?</a:t>
            </a:r>
          </a:p>
          <a:p>
            <a:pPr marL="342900" indent="-342900" algn="ctr">
              <a:lnSpc>
                <a:spcPct val="90000"/>
              </a:lnSpc>
              <a:buClr>
                <a:srgbClr val="990000"/>
              </a:buClr>
              <a:buSzPct val="25000"/>
            </a:pPr>
            <a:r>
              <a:rPr lang="en-US" sz="32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willing to lend me $100 if I will pay a total interest rate of 100%?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342900" indent="-34290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 plan to pay you back in 2050)</a:t>
            </a:r>
          </a:p>
          <a:p>
            <a:pPr marL="342900" indent="-342900" algn="ctr">
              <a:lnSpc>
                <a:spcPct val="90000"/>
              </a:lnSpc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nominal interest rate is 10% and the inflation rate is 15%, how much is the REAL interest rate?</a:t>
            </a:r>
          </a:p>
          <a:p>
            <a:pPr marL="342900" indent="-342900">
              <a:buClr>
                <a:schemeClr val="dk1"/>
              </a:buClr>
            </a:pPr>
            <a:endParaRPr sz="7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Clr>
                <a:srgbClr val="990000"/>
              </a:buClr>
              <a:buSzPct val="25000"/>
            </a:pPr>
            <a:r>
              <a:rPr lang="en-US" sz="32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Interest Rates-</a:t>
            </a:r>
          </a:p>
          <a:p>
            <a:pPr marL="342900" indent="-342900"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percentage increase in </a:t>
            </a: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purchasing power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a borrower pays. (adjusted for inflation)</a:t>
            </a:r>
          </a:p>
          <a:p>
            <a:pPr marL="342900" indent="-342900" algn="ctr"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= nominal interest rate - expected inflation</a:t>
            </a:r>
          </a:p>
          <a:p>
            <a:pPr marL="342900" indent="-342900">
              <a:buClr>
                <a:srgbClr val="990000"/>
              </a:buClr>
              <a:buSzPct val="25000"/>
            </a:pPr>
            <a:r>
              <a:rPr lang="en-US" sz="32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 Interest Rates-</a:t>
            </a:r>
            <a:r>
              <a:rPr lang="en-US" sz="3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indent="-342900"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percentage increase in </a:t>
            </a: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the borrower pays not adjusting for inflation.</a:t>
            </a:r>
          </a:p>
          <a:p>
            <a:pPr marL="342900" indent="-342900" algn="ctr">
              <a:buClr>
                <a:srgbClr val="000099"/>
              </a:buClr>
              <a:buSzPct val="25000"/>
            </a:pPr>
            <a:r>
              <a:rPr lang="en-US"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 = Real interest rate + expected inflation</a:t>
            </a:r>
          </a:p>
        </p:txBody>
      </p:sp>
    </p:spTree>
    <p:extLst>
      <p:ext uri="{BB962C8B-B14F-4D97-AF65-F5344CB8AC3E}">
        <p14:creationId xmlns:p14="http://schemas.microsoft.com/office/powerpoint/2010/main" val="1915814150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</TotalTime>
  <Words>1738</Words>
  <Application>Microsoft Office PowerPoint</Application>
  <PresentationFormat>Widescreen</PresentationFormat>
  <Paragraphs>299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Tw Cen MT</vt:lpstr>
      <vt:lpstr>Circuit</vt:lpstr>
      <vt:lpstr>Unit 2: Broad Economic Goals </vt:lpstr>
      <vt:lpstr>PowerPoint Presentation</vt:lpstr>
      <vt:lpstr>World Inflation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Quantity Theory of Money </vt:lpstr>
      <vt:lpstr>M x V = P x Y </vt:lpstr>
      <vt:lpstr>What would happen if the government printed money to pay off the national debt all at once? </vt:lpstr>
      <vt:lpstr>PowerPoint Presentation</vt:lpstr>
      <vt:lpstr>PowerPoint Presentation</vt:lpstr>
      <vt:lpstr>PowerPoint Presentation</vt:lpstr>
    </vt:vector>
  </TitlesOfParts>
  <Company>Leon County Schools -LCSB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Broad Economic Goals </dc:title>
  <dc:creator>Geiger, Amanda</dc:creator>
  <cp:lastModifiedBy>Geiger, Amanda</cp:lastModifiedBy>
  <cp:revision>1</cp:revision>
  <dcterms:created xsi:type="dcterms:W3CDTF">2016-02-29T18:24:20Z</dcterms:created>
  <dcterms:modified xsi:type="dcterms:W3CDTF">2016-02-29T18:25:48Z</dcterms:modified>
</cp:coreProperties>
</file>