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9" r:id="rId3"/>
    <p:sldId id="273" r:id="rId4"/>
    <p:sldId id="274" r:id="rId5"/>
    <p:sldId id="264" r:id="rId6"/>
    <p:sldId id="260" r:id="rId7"/>
    <p:sldId id="261" r:id="rId8"/>
    <p:sldId id="262" r:id="rId9"/>
    <p:sldId id="275" r:id="rId10"/>
    <p:sldId id="266" r:id="rId11"/>
    <p:sldId id="267" r:id="rId12"/>
    <p:sldId id="268" r:id="rId13"/>
    <p:sldId id="269" r:id="rId14"/>
    <p:sldId id="270" r:id="rId15"/>
    <p:sldId id="258"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69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44" autoAdjust="0"/>
    <p:restoredTop sz="94660"/>
  </p:normalViewPr>
  <p:slideViewPr>
    <p:cSldViewPr snapToGrid="0">
      <p:cViewPr varScale="1">
        <p:scale>
          <a:sx n="91" d="100"/>
          <a:sy n="91" d="100"/>
        </p:scale>
        <p:origin x="3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9A809-187F-A24E-B92C-1001FFA9F0F4}"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1C9267D-4CFD-894D-8803-4E7D886228C7}">
      <dgm:prSet phldrT="[Text]" custT="1"/>
      <dgm:spPr/>
      <dgm:t>
        <a:bodyPr/>
        <a:lstStyle/>
        <a:p>
          <a:r>
            <a:rPr lang="en-US" sz="3200" dirty="0"/>
            <a:t>Mandatory: </a:t>
          </a:r>
          <a:r>
            <a:rPr lang="en-US" sz="1600" dirty="0"/>
            <a:t>Spending that is required by existing law.</a:t>
          </a:r>
          <a:r>
            <a:rPr lang="en-US" sz="2000" dirty="0"/>
            <a:t> </a:t>
          </a:r>
          <a:endParaRPr lang="en-US" sz="4600" dirty="0"/>
        </a:p>
      </dgm:t>
    </dgm:pt>
    <dgm:pt modelId="{2E4A70E3-5DBC-BE4B-9DDE-6CF77297AEE8}" type="parTrans" cxnId="{19FD4001-86BB-2C47-BEC6-D014FDE0405B}">
      <dgm:prSet/>
      <dgm:spPr/>
      <dgm:t>
        <a:bodyPr/>
        <a:lstStyle/>
        <a:p>
          <a:endParaRPr lang="en-US"/>
        </a:p>
      </dgm:t>
    </dgm:pt>
    <dgm:pt modelId="{D7D54083-6976-5247-82AD-82E72D91ECA9}" type="sibTrans" cxnId="{19FD4001-86BB-2C47-BEC6-D014FDE0405B}">
      <dgm:prSet/>
      <dgm:spPr/>
      <dgm:t>
        <a:bodyPr/>
        <a:lstStyle/>
        <a:p>
          <a:endParaRPr lang="en-US"/>
        </a:p>
      </dgm:t>
    </dgm:pt>
    <dgm:pt modelId="{2E5A8B7E-85EF-B848-9FA0-E0D7EB45E6DB}">
      <dgm:prSet phldrT="[Text]" custT="1"/>
      <dgm:spPr/>
      <dgm:t>
        <a:bodyPr/>
        <a:lstStyle/>
        <a:p>
          <a:r>
            <a:rPr lang="en-US" sz="1800" dirty="0"/>
            <a:t>Social Security</a:t>
          </a:r>
        </a:p>
      </dgm:t>
    </dgm:pt>
    <dgm:pt modelId="{335A6F40-A95E-7340-BB3E-043616E5E101}" type="parTrans" cxnId="{97CA37FD-198F-CD4E-8601-AC81E99D2A98}">
      <dgm:prSet/>
      <dgm:spPr/>
      <dgm:t>
        <a:bodyPr/>
        <a:lstStyle/>
        <a:p>
          <a:endParaRPr lang="en-US"/>
        </a:p>
      </dgm:t>
    </dgm:pt>
    <dgm:pt modelId="{12A7EFA5-74AD-1146-A9A5-9EAF729243A6}" type="sibTrans" cxnId="{97CA37FD-198F-CD4E-8601-AC81E99D2A98}">
      <dgm:prSet/>
      <dgm:spPr/>
      <dgm:t>
        <a:bodyPr/>
        <a:lstStyle/>
        <a:p>
          <a:endParaRPr lang="en-US"/>
        </a:p>
      </dgm:t>
    </dgm:pt>
    <dgm:pt modelId="{C578FB1D-286E-CE4A-8EB1-A41A16629D68}">
      <dgm:prSet phldrT="[Text]" custT="1"/>
      <dgm:spPr/>
      <dgm:t>
        <a:bodyPr/>
        <a:lstStyle/>
        <a:p>
          <a:r>
            <a:rPr lang="en-US" sz="2800" dirty="0"/>
            <a:t>Discretionary</a:t>
          </a:r>
          <a:r>
            <a:rPr lang="en-US" sz="2400" dirty="0"/>
            <a:t>: </a:t>
          </a:r>
          <a:r>
            <a:rPr lang="en-US" sz="1400" dirty="0"/>
            <a:t>Spending where there is choice.  </a:t>
          </a:r>
          <a:endParaRPr lang="en-US" sz="2400" dirty="0"/>
        </a:p>
      </dgm:t>
    </dgm:pt>
    <dgm:pt modelId="{DA4AF2D0-D4C8-E64C-B501-950E0153D758}" type="parTrans" cxnId="{6E4FEF8E-BB0E-4348-9D44-72DEEA536F47}">
      <dgm:prSet/>
      <dgm:spPr/>
      <dgm:t>
        <a:bodyPr/>
        <a:lstStyle/>
        <a:p>
          <a:endParaRPr lang="en-US"/>
        </a:p>
      </dgm:t>
    </dgm:pt>
    <dgm:pt modelId="{6E0AC457-F230-0A46-8B55-408F92F3E318}" type="sibTrans" cxnId="{6E4FEF8E-BB0E-4348-9D44-72DEEA536F47}">
      <dgm:prSet/>
      <dgm:spPr/>
      <dgm:t>
        <a:bodyPr/>
        <a:lstStyle/>
        <a:p>
          <a:endParaRPr lang="en-US"/>
        </a:p>
      </dgm:t>
    </dgm:pt>
    <dgm:pt modelId="{296C509E-3DBD-8943-A71D-A7BB139F0DDB}">
      <dgm:prSet phldrT="[Text]" custT="1"/>
      <dgm:spPr/>
      <dgm:t>
        <a:bodyPr/>
        <a:lstStyle/>
        <a:p>
          <a:r>
            <a:rPr lang="en-US" sz="1800" dirty="0"/>
            <a:t>Defense</a:t>
          </a:r>
        </a:p>
      </dgm:t>
    </dgm:pt>
    <dgm:pt modelId="{7343F110-069B-704D-B28B-4AA22CC2060A}" type="parTrans" cxnId="{FD191646-3722-BB41-B254-0D8D1DF47E27}">
      <dgm:prSet/>
      <dgm:spPr/>
      <dgm:t>
        <a:bodyPr/>
        <a:lstStyle/>
        <a:p>
          <a:endParaRPr lang="en-US"/>
        </a:p>
      </dgm:t>
    </dgm:pt>
    <dgm:pt modelId="{2274C695-6A1C-0046-991E-F1B55AEC10A0}" type="sibTrans" cxnId="{FD191646-3722-BB41-B254-0D8D1DF47E27}">
      <dgm:prSet/>
      <dgm:spPr/>
      <dgm:t>
        <a:bodyPr/>
        <a:lstStyle/>
        <a:p>
          <a:endParaRPr lang="en-US"/>
        </a:p>
      </dgm:t>
    </dgm:pt>
    <dgm:pt modelId="{6570328A-6C6C-BD46-8D78-9719365CE324}">
      <dgm:prSet phldrT="[Text]" custT="1"/>
      <dgm:spPr/>
      <dgm:t>
        <a:bodyPr/>
        <a:lstStyle/>
        <a:p>
          <a:r>
            <a:rPr lang="en-US" sz="1800" dirty="0"/>
            <a:t>Medicare</a:t>
          </a:r>
        </a:p>
      </dgm:t>
    </dgm:pt>
    <dgm:pt modelId="{E571D40D-2363-E349-8D4B-51B87B24A9D5}" type="parTrans" cxnId="{BEA3D5F4-ABE2-7E4C-B4BF-4214054196F4}">
      <dgm:prSet/>
      <dgm:spPr/>
      <dgm:t>
        <a:bodyPr/>
        <a:lstStyle/>
        <a:p>
          <a:endParaRPr lang="en-US"/>
        </a:p>
      </dgm:t>
    </dgm:pt>
    <dgm:pt modelId="{ED9B575A-8E53-BF41-8C65-67D39D0508B0}" type="sibTrans" cxnId="{BEA3D5F4-ABE2-7E4C-B4BF-4214054196F4}">
      <dgm:prSet/>
      <dgm:spPr/>
      <dgm:t>
        <a:bodyPr/>
        <a:lstStyle/>
        <a:p>
          <a:endParaRPr lang="en-US"/>
        </a:p>
      </dgm:t>
    </dgm:pt>
    <dgm:pt modelId="{612CBCAC-F527-2646-A2F9-037D0BE04DAA}">
      <dgm:prSet phldrT="[Text]" custT="1"/>
      <dgm:spPr/>
      <dgm:t>
        <a:bodyPr/>
        <a:lstStyle/>
        <a:p>
          <a:r>
            <a:rPr lang="en-US" sz="1800" dirty="0"/>
            <a:t>Interest Payments on Debt</a:t>
          </a:r>
        </a:p>
      </dgm:t>
    </dgm:pt>
    <dgm:pt modelId="{6DABFCFB-1FC6-4446-B1A0-D9736288734A}" type="parTrans" cxnId="{A77A2610-C65B-E74F-967B-A27F09E43DFB}">
      <dgm:prSet/>
      <dgm:spPr/>
      <dgm:t>
        <a:bodyPr/>
        <a:lstStyle/>
        <a:p>
          <a:endParaRPr lang="en-US"/>
        </a:p>
      </dgm:t>
    </dgm:pt>
    <dgm:pt modelId="{44C04470-383E-C24C-AEAE-AA4B5D8DC7E0}" type="sibTrans" cxnId="{A77A2610-C65B-E74F-967B-A27F09E43DFB}">
      <dgm:prSet/>
      <dgm:spPr/>
      <dgm:t>
        <a:bodyPr/>
        <a:lstStyle/>
        <a:p>
          <a:endParaRPr lang="en-US"/>
        </a:p>
      </dgm:t>
    </dgm:pt>
    <dgm:pt modelId="{AC7A088E-0001-F04B-8F67-DCEB37452100}">
      <dgm:prSet phldrT="[Text]" custT="1"/>
      <dgm:spPr/>
      <dgm:t>
        <a:bodyPr/>
        <a:lstStyle/>
        <a:p>
          <a:r>
            <a:rPr lang="en-US" sz="1800" dirty="0"/>
            <a:t>Education</a:t>
          </a:r>
        </a:p>
      </dgm:t>
    </dgm:pt>
    <dgm:pt modelId="{241BD9CE-9FAF-3249-A447-FB8ED33A305F}" type="parTrans" cxnId="{6D912598-E57E-0148-A7AA-5AD8209963A1}">
      <dgm:prSet/>
      <dgm:spPr/>
      <dgm:t>
        <a:bodyPr/>
        <a:lstStyle/>
        <a:p>
          <a:endParaRPr lang="en-US"/>
        </a:p>
      </dgm:t>
    </dgm:pt>
    <dgm:pt modelId="{37A8332F-131B-754A-8DD3-87FA95532407}" type="sibTrans" cxnId="{6D912598-E57E-0148-A7AA-5AD8209963A1}">
      <dgm:prSet/>
      <dgm:spPr/>
      <dgm:t>
        <a:bodyPr/>
        <a:lstStyle/>
        <a:p>
          <a:endParaRPr lang="en-US"/>
        </a:p>
      </dgm:t>
    </dgm:pt>
    <dgm:pt modelId="{2F533E25-33BA-BF4C-BB12-3E769B0538DA}">
      <dgm:prSet phldrT="[Text]" custT="1"/>
      <dgm:spPr/>
      <dgm:t>
        <a:bodyPr/>
        <a:lstStyle/>
        <a:p>
          <a:r>
            <a:rPr lang="en-US" sz="1800" dirty="0"/>
            <a:t>National Parks &amp; Monuments</a:t>
          </a:r>
        </a:p>
      </dgm:t>
    </dgm:pt>
    <dgm:pt modelId="{0A53E6B0-42E1-BD4F-8C60-C5F12DAC5073}" type="parTrans" cxnId="{EA062414-BC0D-0248-9598-1AEC01D37764}">
      <dgm:prSet/>
      <dgm:spPr/>
      <dgm:t>
        <a:bodyPr/>
        <a:lstStyle/>
        <a:p>
          <a:endParaRPr lang="en-US"/>
        </a:p>
      </dgm:t>
    </dgm:pt>
    <dgm:pt modelId="{27404D7D-9258-2C4A-884B-0069D7D5DD2F}" type="sibTrans" cxnId="{EA062414-BC0D-0248-9598-1AEC01D37764}">
      <dgm:prSet/>
      <dgm:spPr/>
      <dgm:t>
        <a:bodyPr/>
        <a:lstStyle/>
        <a:p>
          <a:endParaRPr lang="en-US"/>
        </a:p>
      </dgm:t>
    </dgm:pt>
    <dgm:pt modelId="{C883D7DD-3BEC-8844-A0AC-43CB20931E61}" type="pres">
      <dgm:prSet presAssocID="{ECA9A809-187F-A24E-B92C-1001FFA9F0F4}" presName="linear" presStyleCnt="0">
        <dgm:presLayoutVars>
          <dgm:animLvl val="lvl"/>
          <dgm:resizeHandles val="exact"/>
        </dgm:presLayoutVars>
      </dgm:prSet>
      <dgm:spPr/>
    </dgm:pt>
    <dgm:pt modelId="{4637ACE4-8192-524B-BF3F-C429871383D7}" type="pres">
      <dgm:prSet presAssocID="{F1C9267D-4CFD-894D-8803-4E7D886228C7}" presName="parentText" presStyleLbl="node1" presStyleIdx="0" presStyleCnt="2" custScaleX="73971" custScaleY="86689" custLinFactNeighborY="-643">
        <dgm:presLayoutVars>
          <dgm:chMax val="0"/>
          <dgm:bulletEnabled val="1"/>
        </dgm:presLayoutVars>
      </dgm:prSet>
      <dgm:spPr/>
    </dgm:pt>
    <dgm:pt modelId="{C72ACE76-59B0-384C-BEC0-44D384A472E3}" type="pres">
      <dgm:prSet presAssocID="{F1C9267D-4CFD-894D-8803-4E7D886228C7}" presName="childText" presStyleLbl="revTx" presStyleIdx="0" presStyleCnt="2">
        <dgm:presLayoutVars>
          <dgm:bulletEnabled val="1"/>
        </dgm:presLayoutVars>
      </dgm:prSet>
      <dgm:spPr/>
    </dgm:pt>
    <dgm:pt modelId="{4048B1ED-73B0-8B43-9C81-8D06DE9EBCF6}" type="pres">
      <dgm:prSet presAssocID="{C578FB1D-286E-CE4A-8EB1-A41A16629D68}" presName="parentText" presStyleLbl="node1" presStyleIdx="1" presStyleCnt="2" custScaleX="79427" custScaleY="67998">
        <dgm:presLayoutVars>
          <dgm:chMax val="0"/>
          <dgm:bulletEnabled val="1"/>
        </dgm:presLayoutVars>
      </dgm:prSet>
      <dgm:spPr/>
    </dgm:pt>
    <dgm:pt modelId="{D9129E6D-1B05-1449-9ABE-029D64621514}" type="pres">
      <dgm:prSet presAssocID="{C578FB1D-286E-CE4A-8EB1-A41A16629D68}" presName="childText" presStyleLbl="revTx" presStyleIdx="1" presStyleCnt="2">
        <dgm:presLayoutVars>
          <dgm:bulletEnabled val="1"/>
        </dgm:presLayoutVars>
      </dgm:prSet>
      <dgm:spPr/>
    </dgm:pt>
  </dgm:ptLst>
  <dgm:cxnLst>
    <dgm:cxn modelId="{19FD4001-86BB-2C47-BEC6-D014FDE0405B}" srcId="{ECA9A809-187F-A24E-B92C-1001FFA9F0F4}" destId="{F1C9267D-4CFD-894D-8803-4E7D886228C7}" srcOrd="0" destOrd="0" parTransId="{2E4A70E3-5DBC-BE4B-9DDE-6CF77297AEE8}" sibTransId="{D7D54083-6976-5247-82AD-82E72D91ECA9}"/>
    <dgm:cxn modelId="{3B4E5F0D-09C6-49FE-B55E-F51086CE2E7A}" type="presOf" srcId="{6570328A-6C6C-BD46-8D78-9719365CE324}" destId="{C72ACE76-59B0-384C-BEC0-44D384A472E3}" srcOrd="0" destOrd="1" presId="urn:microsoft.com/office/officeart/2005/8/layout/vList2"/>
    <dgm:cxn modelId="{A77A2610-C65B-E74F-967B-A27F09E43DFB}" srcId="{F1C9267D-4CFD-894D-8803-4E7D886228C7}" destId="{612CBCAC-F527-2646-A2F9-037D0BE04DAA}" srcOrd="2" destOrd="0" parTransId="{6DABFCFB-1FC6-4446-B1A0-D9736288734A}" sibTransId="{44C04470-383E-C24C-AEAE-AA4B5D8DC7E0}"/>
    <dgm:cxn modelId="{EA062414-BC0D-0248-9598-1AEC01D37764}" srcId="{C578FB1D-286E-CE4A-8EB1-A41A16629D68}" destId="{2F533E25-33BA-BF4C-BB12-3E769B0538DA}" srcOrd="2" destOrd="0" parTransId="{0A53E6B0-42E1-BD4F-8C60-C5F12DAC5073}" sibTransId="{27404D7D-9258-2C4A-884B-0069D7D5DD2F}"/>
    <dgm:cxn modelId="{A51B4417-DCE0-440E-9A57-3C98921D1F15}" type="presOf" srcId="{296C509E-3DBD-8943-A71D-A7BB139F0DDB}" destId="{D9129E6D-1B05-1449-9ABE-029D64621514}" srcOrd="0" destOrd="0" presId="urn:microsoft.com/office/officeart/2005/8/layout/vList2"/>
    <dgm:cxn modelId="{5E31BF26-185F-4C2E-889D-9FBC1015FCB9}" type="presOf" srcId="{612CBCAC-F527-2646-A2F9-037D0BE04DAA}" destId="{C72ACE76-59B0-384C-BEC0-44D384A472E3}" srcOrd="0" destOrd="2" presId="urn:microsoft.com/office/officeart/2005/8/layout/vList2"/>
    <dgm:cxn modelId="{8B425039-784D-492E-9344-08EDC16717FC}" type="presOf" srcId="{C578FB1D-286E-CE4A-8EB1-A41A16629D68}" destId="{4048B1ED-73B0-8B43-9C81-8D06DE9EBCF6}" srcOrd="0" destOrd="0" presId="urn:microsoft.com/office/officeart/2005/8/layout/vList2"/>
    <dgm:cxn modelId="{FD191646-3722-BB41-B254-0D8D1DF47E27}" srcId="{C578FB1D-286E-CE4A-8EB1-A41A16629D68}" destId="{296C509E-3DBD-8943-A71D-A7BB139F0DDB}" srcOrd="0" destOrd="0" parTransId="{7343F110-069B-704D-B28B-4AA22CC2060A}" sibTransId="{2274C695-6A1C-0046-991E-F1B55AEC10A0}"/>
    <dgm:cxn modelId="{3925FB55-B7FE-4BD8-A79E-8101CCBA48AA}" type="presOf" srcId="{AC7A088E-0001-F04B-8F67-DCEB37452100}" destId="{D9129E6D-1B05-1449-9ABE-029D64621514}" srcOrd="0" destOrd="1" presId="urn:microsoft.com/office/officeart/2005/8/layout/vList2"/>
    <dgm:cxn modelId="{6E4FEF8E-BB0E-4348-9D44-72DEEA536F47}" srcId="{ECA9A809-187F-A24E-B92C-1001FFA9F0F4}" destId="{C578FB1D-286E-CE4A-8EB1-A41A16629D68}" srcOrd="1" destOrd="0" parTransId="{DA4AF2D0-D4C8-E64C-B501-950E0153D758}" sibTransId="{6E0AC457-F230-0A46-8B55-408F92F3E318}"/>
    <dgm:cxn modelId="{6D912598-E57E-0148-A7AA-5AD8209963A1}" srcId="{C578FB1D-286E-CE4A-8EB1-A41A16629D68}" destId="{AC7A088E-0001-F04B-8F67-DCEB37452100}" srcOrd="1" destOrd="0" parTransId="{241BD9CE-9FAF-3249-A447-FB8ED33A305F}" sibTransId="{37A8332F-131B-754A-8DD3-87FA95532407}"/>
    <dgm:cxn modelId="{EF3A65CF-E4DE-4ABD-9CFA-5F2F47C2FD4B}" type="presOf" srcId="{2F533E25-33BA-BF4C-BB12-3E769B0538DA}" destId="{D9129E6D-1B05-1449-9ABE-029D64621514}" srcOrd="0" destOrd="2" presId="urn:microsoft.com/office/officeart/2005/8/layout/vList2"/>
    <dgm:cxn modelId="{587C58E3-C789-4658-BAB3-9455CB0AB439}" type="presOf" srcId="{ECA9A809-187F-A24E-B92C-1001FFA9F0F4}" destId="{C883D7DD-3BEC-8844-A0AC-43CB20931E61}" srcOrd="0" destOrd="0" presId="urn:microsoft.com/office/officeart/2005/8/layout/vList2"/>
    <dgm:cxn modelId="{0D038AEE-0D2B-4983-870B-9C711416085F}" type="presOf" srcId="{F1C9267D-4CFD-894D-8803-4E7D886228C7}" destId="{4637ACE4-8192-524B-BF3F-C429871383D7}" srcOrd="0" destOrd="0" presId="urn:microsoft.com/office/officeart/2005/8/layout/vList2"/>
    <dgm:cxn modelId="{BEA3D5F4-ABE2-7E4C-B4BF-4214054196F4}" srcId="{F1C9267D-4CFD-894D-8803-4E7D886228C7}" destId="{6570328A-6C6C-BD46-8D78-9719365CE324}" srcOrd="1" destOrd="0" parTransId="{E571D40D-2363-E349-8D4B-51B87B24A9D5}" sibTransId="{ED9B575A-8E53-BF41-8C65-67D39D0508B0}"/>
    <dgm:cxn modelId="{97CA37FD-198F-CD4E-8601-AC81E99D2A98}" srcId="{F1C9267D-4CFD-894D-8803-4E7D886228C7}" destId="{2E5A8B7E-85EF-B848-9FA0-E0D7EB45E6DB}" srcOrd="0" destOrd="0" parTransId="{335A6F40-A95E-7340-BB3E-043616E5E101}" sibTransId="{12A7EFA5-74AD-1146-A9A5-9EAF729243A6}"/>
    <dgm:cxn modelId="{B24B92FF-D11D-4C38-A796-72D3F23D5FD1}" type="presOf" srcId="{2E5A8B7E-85EF-B848-9FA0-E0D7EB45E6DB}" destId="{C72ACE76-59B0-384C-BEC0-44D384A472E3}" srcOrd="0" destOrd="0" presId="urn:microsoft.com/office/officeart/2005/8/layout/vList2"/>
    <dgm:cxn modelId="{019E92A2-1CF6-4649-AA22-F8B6AD9B685A}" type="presParOf" srcId="{C883D7DD-3BEC-8844-A0AC-43CB20931E61}" destId="{4637ACE4-8192-524B-BF3F-C429871383D7}" srcOrd="0" destOrd="0" presId="urn:microsoft.com/office/officeart/2005/8/layout/vList2"/>
    <dgm:cxn modelId="{FB45E6B4-9B83-412A-92C6-4F4993D5F54E}" type="presParOf" srcId="{C883D7DD-3BEC-8844-A0AC-43CB20931E61}" destId="{C72ACE76-59B0-384C-BEC0-44D384A472E3}" srcOrd="1" destOrd="0" presId="urn:microsoft.com/office/officeart/2005/8/layout/vList2"/>
    <dgm:cxn modelId="{280A8B4C-65A7-4722-B876-18783F83E7C1}" type="presParOf" srcId="{C883D7DD-3BEC-8844-A0AC-43CB20931E61}" destId="{4048B1ED-73B0-8B43-9C81-8D06DE9EBCF6}" srcOrd="2" destOrd="0" presId="urn:microsoft.com/office/officeart/2005/8/layout/vList2"/>
    <dgm:cxn modelId="{3FD3EC5C-2CBE-4547-8D95-29D06CE5A6F0}" type="presParOf" srcId="{C883D7DD-3BEC-8844-A0AC-43CB20931E61}" destId="{D9129E6D-1B05-1449-9ABE-029D6462151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7ACE4-8192-524B-BF3F-C429871383D7}">
      <dsp:nvSpPr>
        <dsp:cNvPr id="0" name=""/>
        <dsp:cNvSpPr/>
      </dsp:nvSpPr>
      <dsp:spPr>
        <a:xfrm>
          <a:off x="623243" y="671675"/>
          <a:ext cx="3542355" cy="108779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Mandatory: </a:t>
          </a:r>
          <a:r>
            <a:rPr lang="en-US" sz="1600" kern="1200" dirty="0"/>
            <a:t>Spending that is required by existing law.</a:t>
          </a:r>
          <a:r>
            <a:rPr lang="en-US" sz="2000" kern="1200" dirty="0"/>
            <a:t> </a:t>
          </a:r>
          <a:endParaRPr lang="en-US" sz="4600" kern="1200" dirty="0"/>
        </a:p>
      </dsp:txBody>
      <dsp:txXfrm>
        <a:off x="676345" y="724777"/>
        <a:ext cx="3436151" cy="981591"/>
      </dsp:txXfrm>
    </dsp:sp>
    <dsp:sp modelId="{C72ACE76-59B0-384C-BEC0-44D384A472E3}">
      <dsp:nvSpPr>
        <dsp:cNvPr id="0" name=""/>
        <dsp:cNvSpPr/>
      </dsp:nvSpPr>
      <dsp:spPr>
        <a:xfrm>
          <a:off x="0" y="1766391"/>
          <a:ext cx="4788843"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04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Social Security</a:t>
          </a:r>
        </a:p>
        <a:p>
          <a:pPr marL="171450" lvl="1" indent="-171450" algn="l" defTabSz="800100">
            <a:lnSpc>
              <a:spcPct val="90000"/>
            </a:lnSpc>
            <a:spcBef>
              <a:spcPct val="0"/>
            </a:spcBef>
            <a:spcAft>
              <a:spcPct val="20000"/>
            </a:spcAft>
            <a:buChar char="•"/>
          </a:pPr>
          <a:r>
            <a:rPr lang="en-US" sz="1800" kern="1200" dirty="0"/>
            <a:t>Medicare</a:t>
          </a:r>
        </a:p>
        <a:p>
          <a:pPr marL="171450" lvl="1" indent="-171450" algn="l" defTabSz="800100">
            <a:lnSpc>
              <a:spcPct val="90000"/>
            </a:lnSpc>
            <a:spcBef>
              <a:spcPct val="0"/>
            </a:spcBef>
            <a:spcAft>
              <a:spcPct val="20000"/>
            </a:spcAft>
            <a:buChar char="•"/>
          </a:pPr>
          <a:r>
            <a:rPr lang="en-US" sz="1800" kern="1200" dirty="0"/>
            <a:t>Interest Payments on Debt</a:t>
          </a:r>
        </a:p>
      </dsp:txBody>
      <dsp:txXfrm>
        <a:off x="0" y="1766391"/>
        <a:ext cx="4788843" cy="1076400"/>
      </dsp:txXfrm>
    </dsp:sp>
    <dsp:sp modelId="{4048B1ED-73B0-8B43-9C81-8D06DE9EBCF6}">
      <dsp:nvSpPr>
        <dsp:cNvPr id="0" name=""/>
        <dsp:cNvSpPr/>
      </dsp:nvSpPr>
      <dsp:spPr>
        <a:xfrm>
          <a:off x="492604" y="2842791"/>
          <a:ext cx="3803634" cy="85325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Discretionary</a:t>
          </a:r>
          <a:r>
            <a:rPr lang="en-US" sz="2400" kern="1200" dirty="0"/>
            <a:t>: </a:t>
          </a:r>
          <a:r>
            <a:rPr lang="en-US" sz="1400" kern="1200" dirty="0"/>
            <a:t>Spending where there is choice.  </a:t>
          </a:r>
          <a:endParaRPr lang="en-US" sz="2400" kern="1200" dirty="0"/>
        </a:p>
      </dsp:txBody>
      <dsp:txXfrm>
        <a:off x="534256" y="2884443"/>
        <a:ext cx="3720330" cy="769951"/>
      </dsp:txXfrm>
    </dsp:sp>
    <dsp:sp modelId="{D9129E6D-1B05-1449-9ABE-029D64621514}">
      <dsp:nvSpPr>
        <dsp:cNvPr id="0" name=""/>
        <dsp:cNvSpPr/>
      </dsp:nvSpPr>
      <dsp:spPr>
        <a:xfrm>
          <a:off x="0" y="3696047"/>
          <a:ext cx="4788843"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04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Defense</a:t>
          </a:r>
        </a:p>
        <a:p>
          <a:pPr marL="171450" lvl="1" indent="-171450" algn="l" defTabSz="800100">
            <a:lnSpc>
              <a:spcPct val="90000"/>
            </a:lnSpc>
            <a:spcBef>
              <a:spcPct val="0"/>
            </a:spcBef>
            <a:spcAft>
              <a:spcPct val="20000"/>
            </a:spcAft>
            <a:buChar char="•"/>
          </a:pPr>
          <a:r>
            <a:rPr lang="en-US" sz="1800" kern="1200" dirty="0"/>
            <a:t>Education</a:t>
          </a:r>
        </a:p>
        <a:p>
          <a:pPr marL="171450" lvl="1" indent="-171450" algn="l" defTabSz="800100">
            <a:lnSpc>
              <a:spcPct val="90000"/>
            </a:lnSpc>
            <a:spcBef>
              <a:spcPct val="0"/>
            </a:spcBef>
            <a:spcAft>
              <a:spcPct val="20000"/>
            </a:spcAft>
            <a:buChar char="•"/>
          </a:pPr>
          <a:r>
            <a:rPr lang="en-US" sz="1800" kern="1200" dirty="0"/>
            <a:t>National Parks &amp; Monuments</a:t>
          </a:r>
        </a:p>
      </dsp:txBody>
      <dsp:txXfrm>
        <a:off x="0" y="3696047"/>
        <a:ext cx="4788843" cy="1076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8C111-A901-4C4D-906F-8CB4AFA1635B}" type="datetimeFigureOut">
              <a:rPr lang="en-US" smtClean="0"/>
              <a:t>4/1/2020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EB915F-8902-4982-B7A8-D06739064215}" type="slidenum">
              <a:rPr lang="en-US" smtClean="0"/>
              <a:t>‹#›</a:t>
            </a:fld>
            <a:endParaRPr lang="en-US"/>
          </a:p>
        </p:txBody>
      </p:sp>
    </p:spTree>
    <p:extLst>
      <p:ext uri="{BB962C8B-B14F-4D97-AF65-F5344CB8AC3E}">
        <p14:creationId xmlns:p14="http://schemas.microsoft.com/office/powerpoint/2010/main" val="2224528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pagetutor.com/trillion/index.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Maybe put some</a:t>
            </a:r>
            <a:r>
              <a:rPr lang="en-US" baseline="0" dirty="0"/>
              <a:t> color into the organizer to change up the red. Also,  maybe make the side note a text box with a “fill color”. </a:t>
            </a:r>
            <a:endParaRPr lang="en-US" dirty="0"/>
          </a:p>
        </p:txBody>
      </p:sp>
      <p:sp>
        <p:nvSpPr>
          <p:cNvPr id="4" name="Slide Number Placeholder 3"/>
          <p:cNvSpPr>
            <a:spLocks noGrp="1"/>
          </p:cNvSpPr>
          <p:nvPr>
            <p:ph type="sldNum" sz="quarter" idx="10"/>
          </p:nvPr>
        </p:nvSpPr>
        <p:spPr/>
        <p:txBody>
          <a:bodyPr/>
          <a:lstStyle/>
          <a:p>
            <a:fld id="{68B71A47-7C58-AF4A-98EC-C70EA6826F5D}" type="slidenum">
              <a:rPr lang="en-US" smtClean="0"/>
              <a:pPr/>
              <a:t>2</a:t>
            </a:fld>
            <a:endParaRPr lang="en-US"/>
          </a:p>
        </p:txBody>
      </p:sp>
    </p:spTree>
    <p:extLst>
      <p:ext uri="{BB962C8B-B14F-4D97-AF65-F5344CB8AC3E}">
        <p14:creationId xmlns:p14="http://schemas.microsoft.com/office/powerpoint/2010/main" val="87905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Same point from slide 5 </a:t>
            </a:r>
          </a:p>
        </p:txBody>
      </p:sp>
      <p:sp>
        <p:nvSpPr>
          <p:cNvPr id="4" name="Slide Number Placeholder 3"/>
          <p:cNvSpPr>
            <a:spLocks noGrp="1"/>
          </p:cNvSpPr>
          <p:nvPr>
            <p:ph type="sldNum" sz="quarter" idx="10"/>
          </p:nvPr>
        </p:nvSpPr>
        <p:spPr/>
        <p:txBody>
          <a:bodyPr/>
          <a:lstStyle/>
          <a:p>
            <a:fld id="{68B71A47-7C58-AF4A-98EC-C70EA6826F5D}" type="slidenum">
              <a:rPr lang="en-US" smtClean="0"/>
              <a:pPr/>
              <a:t>5</a:t>
            </a:fld>
            <a:endParaRPr lang="en-US"/>
          </a:p>
        </p:txBody>
      </p:sp>
    </p:spTree>
    <p:extLst>
      <p:ext uri="{BB962C8B-B14F-4D97-AF65-F5344CB8AC3E}">
        <p14:creationId xmlns:p14="http://schemas.microsoft.com/office/powerpoint/2010/main" val="941682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I</a:t>
            </a:r>
            <a:r>
              <a:rPr lang="en-US" baseline="0" dirty="0"/>
              <a:t> think I’ll create some kind of </a:t>
            </a:r>
          </a:p>
          <a:p>
            <a:r>
              <a:rPr lang="en-US" baseline="0" dirty="0"/>
              <a:t>“Some kind of”…</a:t>
            </a:r>
          </a:p>
          <a:p>
            <a:r>
              <a:rPr lang="en-US" baseline="0" dirty="0"/>
              <a:t>The graphic organizer is a bit vague for me. Perhaps put a side text box explaining it. </a:t>
            </a:r>
          </a:p>
          <a:p>
            <a:r>
              <a:rPr lang="en-US" baseline="0" dirty="0"/>
              <a:t>I</a:t>
            </a:r>
            <a:endParaRPr lang="en-US" dirty="0"/>
          </a:p>
        </p:txBody>
      </p:sp>
      <p:sp>
        <p:nvSpPr>
          <p:cNvPr id="4" name="Slide Number Placeholder 3"/>
          <p:cNvSpPr>
            <a:spLocks noGrp="1"/>
          </p:cNvSpPr>
          <p:nvPr>
            <p:ph type="sldNum" sz="quarter" idx="10"/>
          </p:nvPr>
        </p:nvSpPr>
        <p:spPr/>
        <p:txBody>
          <a:bodyPr/>
          <a:lstStyle/>
          <a:p>
            <a:fld id="{68B71A47-7C58-AF4A-98EC-C70EA6826F5D}" type="slidenum">
              <a:rPr lang="en-US" smtClean="0"/>
              <a:pPr/>
              <a:t>6</a:t>
            </a:fld>
            <a:endParaRPr lang="en-US"/>
          </a:p>
        </p:txBody>
      </p:sp>
    </p:spTree>
    <p:extLst>
      <p:ext uri="{BB962C8B-B14F-4D97-AF65-F5344CB8AC3E}">
        <p14:creationId xmlns:p14="http://schemas.microsoft.com/office/powerpoint/2010/main" val="987022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Maybe use numbers instead</a:t>
            </a:r>
            <a:r>
              <a:rPr lang="en-US" baseline="0" dirty="0"/>
              <a:t> of bullets to ground that these are the two ways for additional revenue</a:t>
            </a:r>
            <a:endParaRPr lang="en-US" dirty="0"/>
          </a:p>
        </p:txBody>
      </p:sp>
      <p:sp>
        <p:nvSpPr>
          <p:cNvPr id="4" name="Slide Number Placeholder 3"/>
          <p:cNvSpPr>
            <a:spLocks noGrp="1"/>
          </p:cNvSpPr>
          <p:nvPr>
            <p:ph type="sldNum" sz="quarter" idx="10"/>
          </p:nvPr>
        </p:nvSpPr>
        <p:spPr/>
        <p:txBody>
          <a:bodyPr/>
          <a:lstStyle/>
          <a:p>
            <a:fld id="{68B71A47-7C58-AF4A-98EC-C70EA6826F5D}" type="slidenum">
              <a:rPr lang="en-US" smtClean="0"/>
              <a:pPr/>
              <a:t>7</a:t>
            </a:fld>
            <a:endParaRPr lang="en-US"/>
          </a:p>
        </p:txBody>
      </p:sp>
    </p:spTree>
    <p:extLst>
      <p:ext uri="{BB962C8B-B14F-4D97-AF65-F5344CB8AC3E}">
        <p14:creationId xmlns:p14="http://schemas.microsoft.com/office/powerpoint/2010/main" val="3148035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hlinkClick r:id="rId3"/>
              </a:rPr>
              <a:t>http://www.pagetutor.com/trillion/index.html</a:t>
            </a:r>
            <a:endParaRPr lang="en-US" dirty="0"/>
          </a:p>
        </p:txBody>
      </p:sp>
      <p:sp>
        <p:nvSpPr>
          <p:cNvPr id="4" name="Slide Number Placeholder 3"/>
          <p:cNvSpPr>
            <a:spLocks noGrp="1"/>
          </p:cNvSpPr>
          <p:nvPr>
            <p:ph type="sldNum" sz="quarter" idx="10"/>
          </p:nvPr>
        </p:nvSpPr>
        <p:spPr/>
        <p:txBody>
          <a:bodyPr/>
          <a:lstStyle/>
          <a:p>
            <a:fld id="{68B71A47-7C58-AF4A-98EC-C70EA6826F5D}" type="slidenum">
              <a:rPr lang="en-US" smtClean="0"/>
              <a:pPr/>
              <a:t>10</a:t>
            </a:fld>
            <a:endParaRPr lang="en-US"/>
          </a:p>
        </p:txBody>
      </p:sp>
    </p:spTree>
    <p:extLst>
      <p:ext uri="{BB962C8B-B14F-4D97-AF65-F5344CB8AC3E}">
        <p14:creationId xmlns:p14="http://schemas.microsoft.com/office/powerpoint/2010/main" val="3434335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This graph</a:t>
            </a:r>
            <a:r>
              <a:rPr lang="en-US" baseline="0" dirty="0"/>
              <a:t> is on my school computer. I will add it and a few others including one on the political business cycle that I am pretty sure </a:t>
            </a:r>
            <a:r>
              <a:rPr lang="en-US" baseline="0"/>
              <a:t>I have. </a:t>
            </a:r>
            <a:endParaRPr lang="en-US" dirty="0"/>
          </a:p>
        </p:txBody>
      </p:sp>
      <p:sp>
        <p:nvSpPr>
          <p:cNvPr id="4" name="Slide Number Placeholder 3"/>
          <p:cNvSpPr>
            <a:spLocks noGrp="1"/>
          </p:cNvSpPr>
          <p:nvPr>
            <p:ph type="sldNum" sz="quarter" idx="10"/>
          </p:nvPr>
        </p:nvSpPr>
        <p:spPr/>
        <p:txBody>
          <a:bodyPr/>
          <a:lstStyle/>
          <a:p>
            <a:fld id="{68B71A47-7C58-AF4A-98EC-C70EA6826F5D}" type="slidenum">
              <a:rPr lang="en-US" smtClean="0"/>
              <a:pPr/>
              <a:t>11</a:t>
            </a:fld>
            <a:endParaRPr lang="en-US"/>
          </a:p>
        </p:txBody>
      </p:sp>
    </p:spTree>
    <p:extLst>
      <p:ext uri="{BB962C8B-B14F-4D97-AF65-F5344CB8AC3E}">
        <p14:creationId xmlns:p14="http://schemas.microsoft.com/office/powerpoint/2010/main" val="2439335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I think this needs a graphic or estimate</a:t>
            </a:r>
            <a:r>
              <a:rPr lang="en-US" baseline="0" dirty="0"/>
              <a:t> about the proportion of mandatory to discretionary…..thoughts? </a:t>
            </a:r>
          </a:p>
          <a:p>
            <a:r>
              <a:rPr lang="en-US" baseline="0" dirty="0"/>
              <a:t>I think that it is good, concise and directly on target for content. The pie is a nice touch of Jeopardy knowledge. The top writing is a little tough to see though.</a:t>
            </a:r>
          </a:p>
        </p:txBody>
      </p:sp>
      <p:sp>
        <p:nvSpPr>
          <p:cNvPr id="4" name="Slide Number Placeholder 3"/>
          <p:cNvSpPr>
            <a:spLocks noGrp="1"/>
          </p:cNvSpPr>
          <p:nvPr>
            <p:ph type="sldNum" sz="quarter" idx="10"/>
          </p:nvPr>
        </p:nvSpPr>
        <p:spPr/>
        <p:txBody>
          <a:bodyPr/>
          <a:lstStyle/>
          <a:p>
            <a:fld id="{68B71A47-7C58-AF4A-98EC-C70EA6826F5D}" type="slidenum">
              <a:rPr lang="en-US" smtClean="0"/>
              <a:pPr/>
              <a:t>15</a:t>
            </a:fld>
            <a:endParaRPr lang="en-US"/>
          </a:p>
        </p:txBody>
      </p:sp>
    </p:spTree>
    <p:extLst>
      <p:ext uri="{BB962C8B-B14F-4D97-AF65-F5344CB8AC3E}">
        <p14:creationId xmlns:p14="http://schemas.microsoft.com/office/powerpoint/2010/main" val="324763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font is a little small on the bottom</a:t>
            </a:r>
            <a:r>
              <a:rPr lang="en-US" baseline="0" dirty="0"/>
              <a:t>, maybe enlarge it slightly if it is possible</a:t>
            </a:r>
            <a:endParaRPr lang="en-US" dirty="0"/>
          </a:p>
        </p:txBody>
      </p:sp>
      <p:sp>
        <p:nvSpPr>
          <p:cNvPr id="4" name="Slide Number Placeholder 3"/>
          <p:cNvSpPr>
            <a:spLocks noGrp="1"/>
          </p:cNvSpPr>
          <p:nvPr>
            <p:ph type="sldNum" sz="quarter" idx="10"/>
          </p:nvPr>
        </p:nvSpPr>
        <p:spPr/>
        <p:txBody>
          <a:bodyPr/>
          <a:lstStyle/>
          <a:p>
            <a:fld id="{68B71A47-7C58-AF4A-98EC-C70EA6826F5D}" type="slidenum">
              <a:rPr lang="en-US" smtClean="0"/>
              <a:pPr/>
              <a:t>17</a:t>
            </a:fld>
            <a:endParaRPr lang="en-US"/>
          </a:p>
        </p:txBody>
      </p:sp>
    </p:spTree>
    <p:extLst>
      <p:ext uri="{BB962C8B-B14F-4D97-AF65-F5344CB8AC3E}">
        <p14:creationId xmlns:p14="http://schemas.microsoft.com/office/powerpoint/2010/main" val="73526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43E8A99-642E-4F02-8725-1C45B75C494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0492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9B621CE-5DD5-42FB-8537-91DF6C1B325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57838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27EACF1-06DF-4D96-8D99-D3893FD07D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993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09CA9F3-4F9B-4A5C-A792-2F456EC0463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2813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DEA67B-228D-439C-95B0-F9DC828762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2490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4951ED8-E79A-4498-87F3-826022A006B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6209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270413AA-4297-48A6-86AF-FCEC345B753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2426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A56E75A-FD6E-4396-A31C-65CFC34CAEB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5772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EB5382CE-D04B-4162-97A9-6036D062A78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5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DBAA127-514F-47B8-9988-BBF2404754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4794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4821885-8F8E-4C81-9DDB-65A1F967E40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288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0">
          <a:gsLst>
            <a:gs pos="81000">
              <a:srgbClr val="92D050"/>
            </a:gs>
            <a:gs pos="92000">
              <a:srgbClr val="FFFFC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0475C3-3ADF-4784-A595-552DDCF7D190}"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334850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usdebtclock.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5: Extended Aggregate Models, Growth &amp; Stability</a:t>
            </a:r>
          </a:p>
        </p:txBody>
      </p:sp>
      <p:sp>
        <p:nvSpPr>
          <p:cNvPr id="3" name="Subtitle 2"/>
          <p:cNvSpPr>
            <a:spLocks noGrp="1"/>
          </p:cNvSpPr>
          <p:nvPr>
            <p:ph type="subTitle" idx="1"/>
          </p:nvPr>
        </p:nvSpPr>
        <p:spPr/>
        <p:txBody>
          <a:bodyPr/>
          <a:lstStyle/>
          <a:p>
            <a:r>
              <a:rPr lang="en-US" altLang="en-US" b="1" dirty="0"/>
              <a:t>National Debt</a:t>
            </a:r>
            <a:br>
              <a:rPr lang="en-US" altLang="en-US" b="1" dirty="0"/>
            </a:br>
            <a:br>
              <a:rPr lang="en-US" altLang="en-US" b="1" dirty="0"/>
            </a:br>
            <a:endParaRPr lang="en-US" dirty="0"/>
          </a:p>
        </p:txBody>
      </p:sp>
    </p:spTree>
    <p:extLst>
      <p:ext uri="{BB962C8B-B14F-4D97-AF65-F5344CB8AC3E}">
        <p14:creationId xmlns:p14="http://schemas.microsoft.com/office/powerpoint/2010/main" val="3191840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How Did the National debt get so large?!!</a:t>
            </a:r>
          </a:p>
        </p:txBody>
      </p:sp>
      <p:sp>
        <p:nvSpPr>
          <p:cNvPr id="3" name="Content Placeholder 2"/>
          <p:cNvSpPr>
            <a:spLocks noGrp="1"/>
          </p:cNvSpPr>
          <p:nvPr>
            <p:ph idx="1"/>
          </p:nvPr>
        </p:nvSpPr>
        <p:spPr>
          <a:xfrm>
            <a:off x="1039284" y="1587501"/>
            <a:ext cx="10111317" cy="4297363"/>
          </a:xfrm>
        </p:spPr>
        <p:txBody>
          <a:bodyPr>
            <a:normAutofit fontScale="92500" lnSpcReduction="10000"/>
          </a:bodyPr>
          <a:lstStyle/>
          <a:p>
            <a:pPr>
              <a:buNone/>
            </a:pPr>
            <a:r>
              <a:rPr lang="en-US" dirty="0"/>
              <a:t>Yep. The national debt is huge! Just to give you some perspective click on the link below to see what a trillion dollars looks like. </a:t>
            </a:r>
          </a:p>
          <a:p>
            <a:pPr>
              <a:buNone/>
            </a:pPr>
            <a:endParaRPr lang="en-US" dirty="0"/>
          </a:p>
          <a:p>
            <a:pPr>
              <a:buNone/>
            </a:pPr>
            <a:endParaRPr lang="en-US" dirty="0"/>
          </a:p>
          <a:p>
            <a:pPr>
              <a:buNone/>
            </a:pPr>
            <a:r>
              <a:rPr lang="en-US" dirty="0"/>
              <a:t>Media outlets and politicians spend a lot of time pointing fingers and assigning blame. Lets take a look at some historical data to see if we can clarify trends in the U.S. debt pattern. </a:t>
            </a:r>
          </a:p>
        </p:txBody>
      </p:sp>
    </p:spTree>
    <p:extLst>
      <p:ext uri="{BB962C8B-B14F-4D97-AF65-F5344CB8AC3E}">
        <p14:creationId xmlns:p14="http://schemas.microsoft.com/office/powerpoint/2010/main" val="126839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3"/>
          <a:srcRect/>
          <a:stretch>
            <a:fillRect/>
          </a:stretch>
        </p:blipFill>
        <p:spPr bwMode="auto">
          <a:xfrm>
            <a:off x="630767" y="1841500"/>
            <a:ext cx="10397067" cy="4775200"/>
          </a:xfrm>
          <a:prstGeom prst="rect">
            <a:avLst/>
          </a:prstGeom>
          <a:noFill/>
          <a:ln w="9525">
            <a:noFill/>
            <a:miter lim="800000"/>
            <a:headEnd/>
            <a:tailEnd/>
          </a:ln>
        </p:spPr>
      </p:pic>
      <p:sp>
        <p:nvSpPr>
          <p:cNvPr id="5" name="TextBox 4"/>
          <p:cNvSpPr txBox="1"/>
          <p:nvPr/>
        </p:nvSpPr>
        <p:spPr>
          <a:xfrm>
            <a:off x="0" y="271840"/>
            <a:ext cx="12339275" cy="1569660"/>
          </a:xfrm>
          <a:prstGeom prst="rect">
            <a:avLst/>
          </a:prstGeom>
          <a:noFill/>
        </p:spPr>
        <p:txBody>
          <a:bodyPr wrap="none" rtlCol="0">
            <a:spAutoFit/>
          </a:bodyPr>
          <a:lstStyle/>
          <a:p>
            <a:r>
              <a:rPr lang="en-US" sz="2400" dirty="0"/>
              <a:t>Notice that there tends to be more spending during war periods with a sharp reduction </a:t>
            </a:r>
          </a:p>
          <a:p>
            <a:r>
              <a:rPr lang="en-US" sz="2400" dirty="0"/>
              <a:t>once the war has concluded.  Also notice the consistently upward trend of spending since</a:t>
            </a:r>
          </a:p>
          <a:p>
            <a:r>
              <a:rPr lang="en-US" sz="2400" dirty="0"/>
              <a:t>The First World War (1918) which has only increased in the past twenty-thirty years.  </a:t>
            </a:r>
          </a:p>
          <a:p>
            <a:endParaRPr lang="en-US" sz="2400" dirty="0"/>
          </a:p>
        </p:txBody>
      </p:sp>
    </p:spTree>
    <p:extLst>
      <p:ext uri="{BB962C8B-B14F-4D97-AF65-F5344CB8AC3E}">
        <p14:creationId xmlns:p14="http://schemas.microsoft.com/office/powerpoint/2010/main" val="1393565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ize of government by congress"/>
          <p:cNvPicPr>
            <a:picLocks noChangeAspect="1" noChangeArrowheads="1"/>
          </p:cNvPicPr>
          <p:nvPr/>
        </p:nvPicPr>
        <p:blipFill>
          <a:blip r:embed="rId2"/>
          <a:srcRect/>
          <a:stretch>
            <a:fillRect/>
          </a:stretch>
        </p:blipFill>
        <p:spPr bwMode="auto">
          <a:xfrm>
            <a:off x="393702" y="1422400"/>
            <a:ext cx="11510433" cy="5018088"/>
          </a:xfrm>
          <a:prstGeom prst="rect">
            <a:avLst/>
          </a:prstGeom>
          <a:noFill/>
          <a:ln w="9525">
            <a:noFill/>
            <a:miter lim="800000"/>
            <a:headEnd/>
            <a:tailEnd/>
          </a:ln>
        </p:spPr>
      </p:pic>
      <p:sp>
        <p:nvSpPr>
          <p:cNvPr id="5" name="TextBox 4"/>
          <p:cNvSpPr txBox="1"/>
          <p:nvPr/>
        </p:nvSpPr>
        <p:spPr>
          <a:xfrm>
            <a:off x="1" y="269877"/>
            <a:ext cx="13095252" cy="830997"/>
          </a:xfrm>
          <a:prstGeom prst="rect">
            <a:avLst/>
          </a:prstGeom>
          <a:noFill/>
        </p:spPr>
        <p:txBody>
          <a:bodyPr wrap="none" rtlCol="0">
            <a:spAutoFit/>
          </a:bodyPr>
          <a:lstStyle/>
          <a:p>
            <a:r>
              <a:rPr lang="en-US" sz="2400" dirty="0"/>
              <a:t>Notice that Congress has followed a steady upward trend in spending since 1965 regardless of</a:t>
            </a:r>
          </a:p>
          <a:p>
            <a:r>
              <a:rPr lang="en-US" sz="2400" dirty="0"/>
              <a:t>which political party held majority control of Congress.  </a:t>
            </a:r>
          </a:p>
        </p:txBody>
      </p:sp>
    </p:spTree>
    <p:extLst>
      <p:ext uri="{BB962C8B-B14F-4D97-AF65-F5344CB8AC3E}">
        <p14:creationId xmlns:p14="http://schemas.microsoft.com/office/powerpoint/2010/main" val="3322954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ize of government by president"/>
          <p:cNvPicPr>
            <a:picLocks noChangeAspect="1" noChangeArrowheads="1"/>
          </p:cNvPicPr>
          <p:nvPr/>
        </p:nvPicPr>
        <p:blipFill>
          <a:blip r:embed="rId2"/>
          <a:srcRect/>
          <a:stretch>
            <a:fillRect/>
          </a:stretch>
        </p:blipFill>
        <p:spPr bwMode="auto">
          <a:xfrm>
            <a:off x="448736" y="1600202"/>
            <a:ext cx="11510433" cy="4854575"/>
          </a:xfrm>
          <a:prstGeom prst="rect">
            <a:avLst/>
          </a:prstGeom>
          <a:noFill/>
          <a:ln w="9525">
            <a:noFill/>
            <a:miter lim="800000"/>
            <a:headEnd/>
            <a:tailEnd/>
          </a:ln>
        </p:spPr>
      </p:pic>
      <p:sp>
        <p:nvSpPr>
          <p:cNvPr id="5" name="TextBox 4"/>
          <p:cNvSpPr txBox="1"/>
          <p:nvPr/>
        </p:nvSpPr>
        <p:spPr>
          <a:xfrm>
            <a:off x="-73985" y="306745"/>
            <a:ext cx="12555873" cy="830997"/>
          </a:xfrm>
          <a:prstGeom prst="rect">
            <a:avLst/>
          </a:prstGeom>
          <a:noFill/>
        </p:spPr>
        <p:txBody>
          <a:bodyPr wrap="none" rtlCol="0">
            <a:spAutoFit/>
          </a:bodyPr>
          <a:lstStyle/>
          <a:p>
            <a:r>
              <a:rPr lang="en-US" sz="2400" dirty="0"/>
              <a:t>Notice that the upward trend doesn’t seem to be dependent on Presidential party affiliation </a:t>
            </a:r>
          </a:p>
          <a:p>
            <a:r>
              <a:rPr lang="en-US" sz="2400" dirty="0"/>
              <a:t>either. The upward trend holds regardless of party. </a:t>
            </a:r>
          </a:p>
        </p:txBody>
      </p:sp>
    </p:spTree>
    <p:extLst>
      <p:ext uri="{BB962C8B-B14F-4D97-AF65-F5344CB8AC3E}">
        <p14:creationId xmlns:p14="http://schemas.microsoft.com/office/powerpoint/2010/main" val="2673785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8"/>
          <p:cNvGrpSpPr>
            <a:grpSpLocks/>
          </p:cNvGrpSpPr>
          <p:nvPr/>
        </p:nvGrpSpPr>
        <p:grpSpPr bwMode="auto">
          <a:xfrm>
            <a:off x="697056" y="1583214"/>
            <a:ext cx="10716014" cy="4813415"/>
            <a:chOff x="523499" y="1330580"/>
            <a:chExt cx="8036288" cy="4813338"/>
          </a:xfrm>
        </p:grpSpPr>
        <p:cxnSp>
          <p:nvCxnSpPr>
            <p:cNvPr id="5" name="Straight Connector 4"/>
            <p:cNvCxnSpPr/>
            <p:nvPr/>
          </p:nvCxnSpPr>
          <p:spPr>
            <a:xfrm>
              <a:off x="1554778" y="4974072"/>
              <a:ext cx="6776428" cy="1587"/>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554778" y="4250183"/>
              <a:ext cx="6776428" cy="1587"/>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564302" y="3532645"/>
              <a:ext cx="6776428" cy="1587"/>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8" name="Freeform 7"/>
            <p:cNvSpPr/>
            <p:nvPr/>
          </p:nvSpPr>
          <p:spPr>
            <a:xfrm>
              <a:off x="1615098" y="3486607"/>
              <a:ext cx="6722458" cy="1803372"/>
            </a:xfrm>
            <a:custGeom>
              <a:avLst/>
              <a:gdLst>
                <a:gd name="connsiteX0" fmla="*/ 6350 w 6699250"/>
                <a:gd name="connsiteY0" fmla="*/ 1638300 h 1803400"/>
                <a:gd name="connsiteX1" fmla="*/ 127000 w 6699250"/>
                <a:gd name="connsiteY1" fmla="*/ 1574800 h 1803400"/>
                <a:gd name="connsiteX2" fmla="*/ 215900 w 6699250"/>
                <a:gd name="connsiteY2" fmla="*/ 1581150 h 1803400"/>
                <a:gd name="connsiteX3" fmla="*/ 552450 w 6699250"/>
                <a:gd name="connsiteY3" fmla="*/ 1422400 h 1803400"/>
                <a:gd name="connsiteX4" fmla="*/ 762000 w 6699250"/>
                <a:gd name="connsiteY4" fmla="*/ 1390650 h 1803400"/>
                <a:gd name="connsiteX5" fmla="*/ 895350 w 6699250"/>
                <a:gd name="connsiteY5" fmla="*/ 1403350 h 1803400"/>
                <a:gd name="connsiteX6" fmla="*/ 996950 w 6699250"/>
                <a:gd name="connsiteY6" fmla="*/ 1384300 h 1803400"/>
                <a:gd name="connsiteX7" fmla="*/ 1193800 w 6699250"/>
                <a:gd name="connsiteY7" fmla="*/ 1295400 h 1803400"/>
                <a:gd name="connsiteX8" fmla="*/ 1289050 w 6699250"/>
                <a:gd name="connsiteY8" fmla="*/ 1212850 h 1803400"/>
                <a:gd name="connsiteX9" fmla="*/ 1384300 w 6699250"/>
                <a:gd name="connsiteY9" fmla="*/ 1219200 h 1803400"/>
                <a:gd name="connsiteX10" fmla="*/ 1492250 w 6699250"/>
                <a:gd name="connsiteY10" fmla="*/ 1276350 h 1803400"/>
                <a:gd name="connsiteX11" fmla="*/ 1581150 w 6699250"/>
                <a:gd name="connsiteY11" fmla="*/ 1244600 h 1803400"/>
                <a:gd name="connsiteX12" fmla="*/ 1739900 w 6699250"/>
                <a:gd name="connsiteY12" fmla="*/ 1238250 h 1803400"/>
                <a:gd name="connsiteX13" fmla="*/ 1898650 w 6699250"/>
                <a:gd name="connsiteY13" fmla="*/ 1289050 h 1803400"/>
                <a:gd name="connsiteX14" fmla="*/ 2139950 w 6699250"/>
                <a:gd name="connsiteY14" fmla="*/ 1219200 h 1803400"/>
                <a:gd name="connsiteX15" fmla="*/ 2330450 w 6699250"/>
                <a:gd name="connsiteY15" fmla="*/ 1104900 h 1803400"/>
                <a:gd name="connsiteX16" fmla="*/ 2451100 w 6699250"/>
                <a:gd name="connsiteY16" fmla="*/ 1098550 h 1803400"/>
                <a:gd name="connsiteX17" fmla="*/ 2533650 w 6699250"/>
                <a:gd name="connsiteY17" fmla="*/ 1092200 h 1803400"/>
                <a:gd name="connsiteX18" fmla="*/ 2654300 w 6699250"/>
                <a:gd name="connsiteY18" fmla="*/ 1041400 h 1803400"/>
                <a:gd name="connsiteX19" fmla="*/ 2749550 w 6699250"/>
                <a:gd name="connsiteY19" fmla="*/ 1041400 h 1803400"/>
                <a:gd name="connsiteX20" fmla="*/ 2870200 w 6699250"/>
                <a:gd name="connsiteY20" fmla="*/ 1073150 h 1803400"/>
                <a:gd name="connsiteX21" fmla="*/ 3130550 w 6699250"/>
                <a:gd name="connsiteY21" fmla="*/ 1143000 h 1803400"/>
                <a:gd name="connsiteX22" fmla="*/ 3187700 w 6699250"/>
                <a:gd name="connsiteY22" fmla="*/ 1136650 h 1803400"/>
                <a:gd name="connsiteX23" fmla="*/ 3282950 w 6699250"/>
                <a:gd name="connsiteY23" fmla="*/ 1079500 h 1803400"/>
                <a:gd name="connsiteX24" fmla="*/ 3397250 w 6699250"/>
                <a:gd name="connsiteY24" fmla="*/ 1041400 h 1803400"/>
                <a:gd name="connsiteX25" fmla="*/ 3568700 w 6699250"/>
                <a:gd name="connsiteY25" fmla="*/ 1035050 h 1803400"/>
                <a:gd name="connsiteX26" fmla="*/ 3670300 w 6699250"/>
                <a:gd name="connsiteY26" fmla="*/ 1047750 h 1803400"/>
                <a:gd name="connsiteX27" fmla="*/ 3994150 w 6699250"/>
                <a:gd name="connsiteY27" fmla="*/ 984250 h 1803400"/>
                <a:gd name="connsiteX28" fmla="*/ 4108450 w 6699250"/>
                <a:gd name="connsiteY28" fmla="*/ 793750 h 1803400"/>
                <a:gd name="connsiteX29" fmla="*/ 4305300 w 6699250"/>
                <a:gd name="connsiteY29" fmla="*/ 793750 h 1803400"/>
                <a:gd name="connsiteX30" fmla="*/ 4425950 w 6699250"/>
                <a:gd name="connsiteY30" fmla="*/ 825500 h 1803400"/>
                <a:gd name="connsiteX31" fmla="*/ 4533900 w 6699250"/>
                <a:gd name="connsiteY31" fmla="*/ 781050 h 1803400"/>
                <a:gd name="connsiteX32" fmla="*/ 4692650 w 6699250"/>
                <a:gd name="connsiteY32" fmla="*/ 774700 h 1803400"/>
                <a:gd name="connsiteX33" fmla="*/ 4870450 w 6699250"/>
                <a:gd name="connsiteY33" fmla="*/ 723900 h 1803400"/>
                <a:gd name="connsiteX34" fmla="*/ 5073650 w 6699250"/>
                <a:gd name="connsiteY34" fmla="*/ 647700 h 1803400"/>
                <a:gd name="connsiteX35" fmla="*/ 5137150 w 6699250"/>
                <a:gd name="connsiteY35" fmla="*/ 609600 h 1803400"/>
                <a:gd name="connsiteX36" fmla="*/ 5257800 w 6699250"/>
                <a:gd name="connsiteY36" fmla="*/ 571500 h 1803400"/>
                <a:gd name="connsiteX37" fmla="*/ 5556250 w 6699250"/>
                <a:gd name="connsiteY37" fmla="*/ 444500 h 1803400"/>
                <a:gd name="connsiteX38" fmla="*/ 5778500 w 6699250"/>
                <a:gd name="connsiteY38" fmla="*/ 361950 h 1803400"/>
                <a:gd name="connsiteX39" fmla="*/ 5956300 w 6699250"/>
                <a:gd name="connsiteY39" fmla="*/ 285750 h 1803400"/>
                <a:gd name="connsiteX40" fmla="*/ 6108700 w 6699250"/>
                <a:gd name="connsiteY40" fmla="*/ 215900 h 1803400"/>
                <a:gd name="connsiteX41" fmla="*/ 6254750 w 6699250"/>
                <a:gd name="connsiteY41" fmla="*/ 184150 h 1803400"/>
                <a:gd name="connsiteX42" fmla="*/ 6362700 w 6699250"/>
                <a:gd name="connsiteY42" fmla="*/ 120650 h 1803400"/>
                <a:gd name="connsiteX43" fmla="*/ 6413500 w 6699250"/>
                <a:gd name="connsiteY43" fmla="*/ 88900 h 1803400"/>
                <a:gd name="connsiteX44" fmla="*/ 6521450 w 6699250"/>
                <a:gd name="connsiteY44" fmla="*/ 63500 h 1803400"/>
                <a:gd name="connsiteX45" fmla="*/ 6604000 w 6699250"/>
                <a:gd name="connsiteY45" fmla="*/ 25400 h 1803400"/>
                <a:gd name="connsiteX46" fmla="*/ 6699250 w 6699250"/>
                <a:gd name="connsiteY46" fmla="*/ 0 h 1803400"/>
                <a:gd name="connsiteX47" fmla="*/ 6692900 w 6699250"/>
                <a:gd name="connsiteY47" fmla="*/ 1803400 h 1803400"/>
                <a:gd name="connsiteX48" fmla="*/ 0 w 6699250"/>
                <a:gd name="connsiteY48" fmla="*/ 1803400 h 1803400"/>
                <a:gd name="connsiteX49" fmla="*/ 6350 w 6699250"/>
                <a:gd name="connsiteY49" fmla="*/ 1638300 h 180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699250" h="1803400">
                  <a:moveTo>
                    <a:pt x="6350" y="1638300"/>
                  </a:moveTo>
                  <a:lnTo>
                    <a:pt x="127000" y="1574800"/>
                  </a:lnTo>
                  <a:lnTo>
                    <a:pt x="215900" y="1581150"/>
                  </a:lnTo>
                  <a:lnTo>
                    <a:pt x="552450" y="1422400"/>
                  </a:lnTo>
                  <a:lnTo>
                    <a:pt x="762000" y="1390650"/>
                  </a:lnTo>
                  <a:lnTo>
                    <a:pt x="895350" y="1403350"/>
                  </a:lnTo>
                  <a:lnTo>
                    <a:pt x="996950" y="1384300"/>
                  </a:lnTo>
                  <a:lnTo>
                    <a:pt x="1193800" y="1295400"/>
                  </a:lnTo>
                  <a:lnTo>
                    <a:pt x="1289050" y="1212850"/>
                  </a:lnTo>
                  <a:lnTo>
                    <a:pt x="1384300" y="1219200"/>
                  </a:lnTo>
                  <a:lnTo>
                    <a:pt x="1492250" y="1276350"/>
                  </a:lnTo>
                  <a:lnTo>
                    <a:pt x="1581150" y="1244600"/>
                  </a:lnTo>
                  <a:lnTo>
                    <a:pt x="1739900" y="1238250"/>
                  </a:lnTo>
                  <a:lnTo>
                    <a:pt x="1898650" y="1289050"/>
                  </a:lnTo>
                  <a:lnTo>
                    <a:pt x="2139950" y="1219200"/>
                  </a:lnTo>
                  <a:lnTo>
                    <a:pt x="2330450" y="1104900"/>
                  </a:lnTo>
                  <a:lnTo>
                    <a:pt x="2451100" y="1098550"/>
                  </a:lnTo>
                  <a:lnTo>
                    <a:pt x="2533650" y="1092200"/>
                  </a:lnTo>
                  <a:lnTo>
                    <a:pt x="2654300" y="1041400"/>
                  </a:lnTo>
                  <a:lnTo>
                    <a:pt x="2749550" y="1041400"/>
                  </a:lnTo>
                  <a:lnTo>
                    <a:pt x="2870200" y="1073150"/>
                  </a:lnTo>
                  <a:lnTo>
                    <a:pt x="3130550" y="1143000"/>
                  </a:lnTo>
                  <a:lnTo>
                    <a:pt x="3187700" y="1136650"/>
                  </a:lnTo>
                  <a:lnTo>
                    <a:pt x="3282950" y="1079500"/>
                  </a:lnTo>
                  <a:lnTo>
                    <a:pt x="3397250" y="1041400"/>
                  </a:lnTo>
                  <a:lnTo>
                    <a:pt x="3568700" y="1035050"/>
                  </a:lnTo>
                  <a:lnTo>
                    <a:pt x="3670300" y="1047750"/>
                  </a:lnTo>
                  <a:lnTo>
                    <a:pt x="3994150" y="984250"/>
                  </a:lnTo>
                  <a:lnTo>
                    <a:pt x="4108450" y="793750"/>
                  </a:lnTo>
                  <a:lnTo>
                    <a:pt x="4305300" y="793750"/>
                  </a:lnTo>
                  <a:lnTo>
                    <a:pt x="4425950" y="825500"/>
                  </a:lnTo>
                  <a:lnTo>
                    <a:pt x="4533900" y="781050"/>
                  </a:lnTo>
                  <a:lnTo>
                    <a:pt x="4692650" y="774700"/>
                  </a:lnTo>
                  <a:lnTo>
                    <a:pt x="4870450" y="723900"/>
                  </a:lnTo>
                  <a:lnTo>
                    <a:pt x="5073650" y="647700"/>
                  </a:lnTo>
                  <a:lnTo>
                    <a:pt x="5137150" y="609600"/>
                  </a:lnTo>
                  <a:lnTo>
                    <a:pt x="5257800" y="571500"/>
                  </a:lnTo>
                  <a:lnTo>
                    <a:pt x="5556250" y="444500"/>
                  </a:lnTo>
                  <a:lnTo>
                    <a:pt x="5778500" y="361950"/>
                  </a:lnTo>
                  <a:lnTo>
                    <a:pt x="5956300" y="285750"/>
                  </a:lnTo>
                  <a:lnTo>
                    <a:pt x="6108700" y="215900"/>
                  </a:lnTo>
                  <a:lnTo>
                    <a:pt x="6254750" y="184150"/>
                  </a:lnTo>
                  <a:lnTo>
                    <a:pt x="6362700" y="120650"/>
                  </a:lnTo>
                  <a:lnTo>
                    <a:pt x="6413500" y="88900"/>
                  </a:lnTo>
                  <a:lnTo>
                    <a:pt x="6521450" y="63500"/>
                  </a:lnTo>
                  <a:lnTo>
                    <a:pt x="6604000" y="25400"/>
                  </a:lnTo>
                  <a:lnTo>
                    <a:pt x="6699250" y="0"/>
                  </a:lnTo>
                  <a:cubicBezTo>
                    <a:pt x="6697133" y="601133"/>
                    <a:pt x="6692900" y="1803400"/>
                    <a:pt x="6692900" y="1803400"/>
                  </a:cubicBezTo>
                  <a:lnTo>
                    <a:pt x="0" y="1803400"/>
                  </a:lnTo>
                  <a:lnTo>
                    <a:pt x="6350" y="1638300"/>
                  </a:lnTo>
                  <a:close/>
                </a:path>
              </a:pathLst>
            </a:custGeom>
            <a:solidFill>
              <a:srgbClr val="C65D57"/>
            </a:solidFill>
            <a:ln>
              <a:solidFill>
                <a:srgbClr val="302C2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dirty="0"/>
            </a:p>
          </p:txBody>
        </p:sp>
        <p:sp>
          <p:nvSpPr>
            <p:cNvPr id="9" name="TextBox 6"/>
            <p:cNvSpPr txBox="1">
              <a:spLocks noChangeArrowheads="1"/>
            </p:cNvSpPr>
            <p:nvPr/>
          </p:nvSpPr>
          <p:spPr bwMode="auto">
            <a:xfrm>
              <a:off x="2034993" y="1330580"/>
              <a:ext cx="5081223" cy="748783"/>
            </a:xfrm>
            <a:prstGeom prst="rect">
              <a:avLst/>
            </a:prstGeom>
            <a:noFill/>
            <a:ln w="9525">
              <a:noFill/>
              <a:miter lim="800000"/>
              <a:headEnd/>
              <a:tailEnd/>
            </a:ln>
          </p:spPr>
          <p:txBody>
            <a:bodyPr wrap="none">
              <a:prstTxWarp prst="textNoShape">
                <a:avLst/>
              </a:prstTxWarp>
              <a:spAutoFit/>
            </a:bodyPr>
            <a:lstStyle/>
            <a:p>
              <a:pPr algn="ctr"/>
              <a:r>
                <a:rPr lang="en-US" sz="2133" b="1" dirty="0">
                  <a:latin typeface="Verdana" pitchFamily="-110" charset="0"/>
                </a:rPr>
                <a:t>What Drives Our Debt?</a:t>
              </a:r>
            </a:p>
            <a:p>
              <a:pPr algn="ctr"/>
              <a:r>
                <a:rPr lang="en-US" sz="2133" dirty="0">
                  <a:latin typeface="Verdana" pitchFamily="-110" charset="0"/>
                </a:rPr>
                <a:t>(Government Spending as a Share of Economy)</a:t>
              </a:r>
            </a:p>
          </p:txBody>
        </p:sp>
        <p:sp>
          <p:nvSpPr>
            <p:cNvPr id="10" name="TextBox 9"/>
            <p:cNvSpPr txBox="1">
              <a:spLocks noChangeArrowheads="1"/>
            </p:cNvSpPr>
            <p:nvPr/>
          </p:nvSpPr>
          <p:spPr bwMode="auto">
            <a:xfrm>
              <a:off x="1441437" y="5723361"/>
              <a:ext cx="7118350" cy="420557"/>
            </a:xfrm>
            <a:prstGeom prst="rect">
              <a:avLst/>
            </a:prstGeom>
            <a:noFill/>
            <a:ln w="9525">
              <a:noFill/>
              <a:miter lim="800000"/>
              <a:headEnd/>
              <a:tailEnd/>
            </a:ln>
          </p:spPr>
          <p:txBody>
            <a:bodyPr>
              <a:prstTxWarp prst="textNoShape">
                <a:avLst/>
              </a:prstTxWarp>
              <a:spAutoFit/>
            </a:bodyPr>
            <a:lstStyle/>
            <a:p>
              <a:r>
                <a:rPr lang="en-US" sz="2133" dirty="0">
                  <a:latin typeface="Verdana" pitchFamily="-110" charset="0"/>
                </a:rPr>
                <a:t>1970	 1980	   1990	     2000		2010	  2020	    2030</a:t>
              </a:r>
            </a:p>
          </p:txBody>
        </p:sp>
        <p:cxnSp>
          <p:nvCxnSpPr>
            <p:cNvPr id="11" name="Straight Connector 10"/>
            <p:cNvCxnSpPr/>
            <p:nvPr/>
          </p:nvCxnSpPr>
          <p:spPr>
            <a:xfrm rot="5400000">
              <a:off x="1585729" y="5682880"/>
              <a:ext cx="73024" cy="1587"/>
            </a:xfrm>
            <a:prstGeom prst="line">
              <a:avLst/>
            </a:prstGeom>
            <a:ln>
              <a:solidFill>
                <a:srgbClr val="302C24"/>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567477" y="2110267"/>
              <a:ext cx="6776428" cy="1587"/>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567477" y="2815106"/>
              <a:ext cx="6776428" cy="1587"/>
            </a:xfrm>
            <a:prstGeom prst="line">
              <a:avLst/>
            </a:prstGeom>
            <a:ln>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14" name="TextBox 20"/>
            <p:cNvSpPr txBox="1">
              <a:spLocks noChangeArrowheads="1"/>
            </p:cNvSpPr>
            <p:nvPr/>
          </p:nvSpPr>
          <p:spPr bwMode="auto">
            <a:xfrm>
              <a:off x="1133206" y="2229464"/>
              <a:ext cx="398198" cy="3600544"/>
            </a:xfrm>
            <a:prstGeom prst="rect">
              <a:avLst/>
            </a:prstGeom>
            <a:noFill/>
            <a:ln w="9525">
              <a:noFill/>
              <a:miter lim="800000"/>
              <a:headEnd/>
              <a:tailEnd/>
            </a:ln>
          </p:spPr>
          <p:txBody>
            <a:bodyPr wrap="none">
              <a:prstTxWarp prst="textNoShape">
                <a:avLst/>
              </a:prstTxWarp>
              <a:spAutoFit/>
            </a:bodyPr>
            <a:lstStyle/>
            <a:p>
              <a:pPr algn="r"/>
              <a:r>
                <a:rPr lang="en-US" sz="2133" dirty="0">
                  <a:latin typeface="Verdana" pitchFamily="-110" charset="0"/>
                </a:rPr>
                <a:t>25</a:t>
              </a:r>
            </a:p>
            <a:p>
              <a:pPr algn="r"/>
              <a:endParaRPr lang="en-US" sz="2000" dirty="0">
                <a:latin typeface="Verdana" pitchFamily="-110" charset="0"/>
              </a:endParaRPr>
            </a:p>
            <a:p>
              <a:pPr algn="r"/>
              <a:r>
                <a:rPr lang="en-US" sz="2133" dirty="0">
                  <a:latin typeface="Verdana" pitchFamily="-110" charset="0"/>
                </a:rPr>
                <a:t>20</a:t>
              </a:r>
            </a:p>
            <a:p>
              <a:pPr algn="r"/>
              <a:endParaRPr lang="en-US" sz="2000" dirty="0">
                <a:latin typeface="Verdana" pitchFamily="-110" charset="0"/>
              </a:endParaRPr>
            </a:p>
            <a:p>
              <a:pPr algn="r"/>
              <a:r>
                <a:rPr lang="en-US" sz="2133" dirty="0">
                  <a:latin typeface="Verdana" pitchFamily="-110" charset="0"/>
                </a:rPr>
                <a:t>15</a:t>
              </a:r>
            </a:p>
            <a:p>
              <a:pPr algn="r"/>
              <a:endParaRPr lang="en-US" sz="2000" dirty="0">
                <a:latin typeface="Verdana" pitchFamily="-110" charset="0"/>
              </a:endParaRPr>
            </a:p>
            <a:p>
              <a:pPr algn="r"/>
              <a:r>
                <a:rPr lang="en-US" sz="2133" dirty="0">
                  <a:latin typeface="Verdana" pitchFamily="-110" charset="0"/>
                </a:rPr>
                <a:t>10</a:t>
              </a:r>
            </a:p>
            <a:p>
              <a:pPr algn="r"/>
              <a:endParaRPr lang="en-US" sz="2000" dirty="0">
                <a:latin typeface="Verdana" pitchFamily="-110" charset="0"/>
              </a:endParaRPr>
            </a:p>
            <a:p>
              <a:pPr algn="r"/>
              <a:r>
                <a:rPr lang="en-US" sz="2133" dirty="0">
                  <a:latin typeface="Verdana" pitchFamily="-110" charset="0"/>
                </a:rPr>
                <a:t>5</a:t>
              </a:r>
            </a:p>
            <a:p>
              <a:pPr algn="r"/>
              <a:endParaRPr lang="en-US" sz="2000" dirty="0">
                <a:latin typeface="Verdana" pitchFamily="-110" charset="0"/>
              </a:endParaRPr>
            </a:p>
            <a:p>
              <a:pPr algn="r"/>
              <a:r>
                <a:rPr lang="en-US" sz="2133" dirty="0">
                  <a:latin typeface="Verdana" pitchFamily="-110" charset="0"/>
                </a:rPr>
                <a:t>0</a:t>
              </a:r>
            </a:p>
          </p:txBody>
        </p:sp>
        <p:sp>
          <p:nvSpPr>
            <p:cNvPr id="15" name="TextBox 30"/>
            <p:cNvSpPr txBox="1">
              <a:spLocks noChangeArrowheads="1"/>
            </p:cNvSpPr>
            <p:nvPr/>
          </p:nvSpPr>
          <p:spPr bwMode="auto">
            <a:xfrm rot="16200000">
              <a:off x="-861382" y="3533404"/>
              <a:ext cx="3331308" cy="561546"/>
            </a:xfrm>
            <a:prstGeom prst="rect">
              <a:avLst/>
            </a:prstGeom>
            <a:noFill/>
            <a:ln w="9525">
              <a:noFill/>
              <a:miter lim="800000"/>
              <a:headEnd/>
              <a:tailEnd/>
            </a:ln>
          </p:spPr>
          <p:txBody>
            <a:bodyPr wrap="none">
              <a:prstTxWarp prst="textNoShape">
                <a:avLst/>
              </a:prstTxWarp>
              <a:spAutoFit/>
            </a:bodyPr>
            <a:lstStyle/>
            <a:p>
              <a:r>
                <a:rPr lang="en-US" sz="2133">
                  <a:latin typeface="Verdana" pitchFamily="-110" charset="0"/>
                </a:rPr>
                <a:t>Government Spending</a:t>
              </a:r>
            </a:p>
            <a:p>
              <a:r>
                <a:rPr lang="en-US" sz="2133">
                  <a:latin typeface="Verdana" pitchFamily="-110" charset="0"/>
                </a:rPr>
                <a:t>as a Share of GDP (%)</a:t>
              </a:r>
            </a:p>
          </p:txBody>
        </p:sp>
        <p:sp>
          <p:nvSpPr>
            <p:cNvPr id="16" name="Freeform 15"/>
            <p:cNvSpPr/>
            <p:nvPr/>
          </p:nvSpPr>
          <p:spPr>
            <a:xfrm>
              <a:off x="1619860" y="4420043"/>
              <a:ext cx="6714522" cy="914386"/>
            </a:xfrm>
            <a:custGeom>
              <a:avLst/>
              <a:gdLst>
                <a:gd name="connsiteX0" fmla="*/ 0 w 6699250"/>
                <a:gd name="connsiteY0" fmla="*/ 787400 h 914400"/>
                <a:gd name="connsiteX1" fmla="*/ 139700 w 6699250"/>
                <a:gd name="connsiteY1" fmla="*/ 723900 h 914400"/>
                <a:gd name="connsiteX2" fmla="*/ 234950 w 6699250"/>
                <a:gd name="connsiteY2" fmla="*/ 723900 h 914400"/>
                <a:gd name="connsiteX3" fmla="*/ 342900 w 6699250"/>
                <a:gd name="connsiteY3" fmla="*/ 660400 h 914400"/>
                <a:gd name="connsiteX4" fmla="*/ 488950 w 6699250"/>
                <a:gd name="connsiteY4" fmla="*/ 622300 h 914400"/>
                <a:gd name="connsiteX5" fmla="*/ 539750 w 6699250"/>
                <a:gd name="connsiteY5" fmla="*/ 590550 h 914400"/>
                <a:gd name="connsiteX6" fmla="*/ 692150 w 6699250"/>
                <a:gd name="connsiteY6" fmla="*/ 596900 h 914400"/>
                <a:gd name="connsiteX7" fmla="*/ 787400 w 6699250"/>
                <a:gd name="connsiteY7" fmla="*/ 596900 h 914400"/>
                <a:gd name="connsiteX8" fmla="*/ 920750 w 6699250"/>
                <a:gd name="connsiteY8" fmla="*/ 603250 h 914400"/>
                <a:gd name="connsiteX9" fmla="*/ 984250 w 6699250"/>
                <a:gd name="connsiteY9" fmla="*/ 590550 h 914400"/>
                <a:gd name="connsiteX10" fmla="*/ 1079500 w 6699250"/>
                <a:gd name="connsiteY10" fmla="*/ 558800 h 914400"/>
                <a:gd name="connsiteX11" fmla="*/ 1162050 w 6699250"/>
                <a:gd name="connsiteY11" fmla="*/ 539750 h 914400"/>
                <a:gd name="connsiteX12" fmla="*/ 1289050 w 6699250"/>
                <a:gd name="connsiteY12" fmla="*/ 463550 h 914400"/>
                <a:gd name="connsiteX13" fmla="*/ 1390650 w 6699250"/>
                <a:gd name="connsiteY13" fmla="*/ 488950 h 914400"/>
                <a:gd name="connsiteX14" fmla="*/ 1485900 w 6699250"/>
                <a:gd name="connsiteY14" fmla="*/ 533400 h 914400"/>
                <a:gd name="connsiteX15" fmla="*/ 1612900 w 6699250"/>
                <a:gd name="connsiteY15" fmla="*/ 520700 h 914400"/>
                <a:gd name="connsiteX16" fmla="*/ 1727200 w 6699250"/>
                <a:gd name="connsiteY16" fmla="*/ 527050 h 914400"/>
                <a:gd name="connsiteX17" fmla="*/ 1879600 w 6699250"/>
                <a:gd name="connsiteY17" fmla="*/ 558800 h 914400"/>
                <a:gd name="connsiteX18" fmla="*/ 1968500 w 6699250"/>
                <a:gd name="connsiteY18" fmla="*/ 558800 h 914400"/>
                <a:gd name="connsiteX19" fmla="*/ 2108200 w 6699250"/>
                <a:gd name="connsiteY19" fmla="*/ 539750 h 914400"/>
                <a:gd name="connsiteX20" fmla="*/ 2292350 w 6699250"/>
                <a:gd name="connsiteY20" fmla="*/ 444500 h 914400"/>
                <a:gd name="connsiteX21" fmla="*/ 2419350 w 6699250"/>
                <a:gd name="connsiteY21" fmla="*/ 431800 h 914400"/>
                <a:gd name="connsiteX22" fmla="*/ 2508250 w 6699250"/>
                <a:gd name="connsiteY22" fmla="*/ 438150 h 914400"/>
                <a:gd name="connsiteX23" fmla="*/ 2622550 w 6699250"/>
                <a:gd name="connsiteY23" fmla="*/ 419100 h 914400"/>
                <a:gd name="connsiteX24" fmla="*/ 2825750 w 6699250"/>
                <a:gd name="connsiteY24" fmla="*/ 444500 h 914400"/>
                <a:gd name="connsiteX25" fmla="*/ 2984500 w 6699250"/>
                <a:gd name="connsiteY25" fmla="*/ 469900 h 914400"/>
                <a:gd name="connsiteX26" fmla="*/ 3117850 w 6699250"/>
                <a:gd name="connsiteY26" fmla="*/ 482600 h 914400"/>
                <a:gd name="connsiteX27" fmla="*/ 3200400 w 6699250"/>
                <a:gd name="connsiteY27" fmla="*/ 482600 h 914400"/>
                <a:gd name="connsiteX28" fmla="*/ 3308350 w 6699250"/>
                <a:gd name="connsiteY28" fmla="*/ 438150 h 914400"/>
                <a:gd name="connsiteX29" fmla="*/ 3359150 w 6699250"/>
                <a:gd name="connsiteY29" fmla="*/ 431800 h 914400"/>
                <a:gd name="connsiteX30" fmla="*/ 3587750 w 6699250"/>
                <a:gd name="connsiteY30" fmla="*/ 412750 h 914400"/>
                <a:gd name="connsiteX31" fmla="*/ 3733800 w 6699250"/>
                <a:gd name="connsiteY31" fmla="*/ 425450 h 914400"/>
                <a:gd name="connsiteX32" fmla="*/ 3797300 w 6699250"/>
                <a:gd name="connsiteY32" fmla="*/ 450850 h 914400"/>
                <a:gd name="connsiteX33" fmla="*/ 3956050 w 6699250"/>
                <a:gd name="connsiteY33" fmla="*/ 425450 h 914400"/>
                <a:gd name="connsiteX34" fmla="*/ 4070350 w 6699250"/>
                <a:gd name="connsiteY34" fmla="*/ 292100 h 914400"/>
                <a:gd name="connsiteX35" fmla="*/ 4254500 w 6699250"/>
                <a:gd name="connsiteY35" fmla="*/ 285750 h 914400"/>
                <a:gd name="connsiteX36" fmla="*/ 4375150 w 6699250"/>
                <a:gd name="connsiteY36" fmla="*/ 323850 h 914400"/>
                <a:gd name="connsiteX37" fmla="*/ 4483100 w 6699250"/>
                <a:gd name="connsiteY37" fmla="*/ 317500 h 914400"/>
                <a:gd name="connsiteX38" fmla="*/ 4635500 w 6699250"/>
                <a:gd name="connsiteY38" fmla="*/ 311150 h 914400"/>
                <a:gd name="connsiteX39" fmla="*/ 4895850 w 6699250"/>
                <a:gd name="connsiteY39" fmla="*/ 266700 h 914400"/>
                <a:gd name="connsiteX40" fmla="*/ 5041900 w 6699250"/>
                <a:gd name="connsiteY40" fmla="*/ 215900 h 914400"/>
                <a:gd name="connsiteX41" fmla="*/ 5308600 w 6699250"/>
                <a:gd name="connsiteY41" fmla="*/ 184150 h 914400"/>
                <a:gd name="connsiteX42" fmla="*/ 5607050 w 6699250"/>
                <a:gd name="connsiteY42" fmla="*/ 152400 h 914400"/>
                <a:gd name="connsiteX43" fmla="*/ 5772150 w 6699250"/>
                <a:gd name="connsiteY43" fmla="*/ 127000 h 914400"/>
                <a:gd name="connsiteX44" fmla="*/ 5861050 w 6699250"/>
                <a:gd name="connsiteY44" fmla="*/ 95250 h 914400"/>
                <a:gd name="connsiteX45" fmla="*/ 5981700 w 6699250"/>
                <a:gd name="connsiteY45" fmla="*/ 88900 h 914400"/>
                <a:gd name="connsiteX46" fmla="*/ 6076950 w 6699250"/>
                <a:gd name="connsiteY46" fmla="*/ 69850 h 914400"/>
                <a:gd name="connsiteX47" fmla="*/ 6248400 w 6699250"/>
                <a:gd name="connsiteY47" fmla="*/ 63500 h 914400"/>
                <a:gd name="connsiteX48" fmla="*/ 6438900 w 6699250"/>
                <a:gd name="connsiteY48" fmla="*/ 19050 h 914400"/>
                <a:gd name="connsiteX49" fmla="*/ 6521450 w 6699250"/>
                <a:gd name="connsiteY49" fmla="*/ 6350 h 914400"/>
                <a:gd name="connsiteX50" fmla="*/ 6699250 w 6699250"/>
                <a:gd name="connsiteY50" fmla="*/ 0 h 914400"/>
                <a:gd name="connsiteX51" fmla="*/ 6692900 w 6699250"/>
                <a:gd name="connsiteY51" fmla="*/ 901700 h 914400"/>
                <a:gd name="connsiteX52" fmla="*/ 0 w 6699250"/>
                <a:gd name="connsiteY52" fmla="*/ 914400 h 914400"/>
                <a:gd name="connsiteX53" fmla="*/ 0 w 6699250"/>
                <a:gd name="connsiteY53" fmla="*/ 787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699250" h="914400">
                  <a:moveTo>
                    <a:pt x="0" y="787400"/>
                  </a:moveTo>
                  <a:lnTo>
                    <a:pt x="139700" y="723900"/>
                  </a:lnTo>
                  <a:lnTo>
                    <a:pt x="234950" y="723900"/>
                  </a:lnTo>
                  <a:lnTo>
                    <a:pt x="342900" y="660400"/>
                  </a:lnTo>
                  <a:lnTo>
                    <a:pt x="488950" y="622300"/>
                  </a:lnTo>
                  <a:lnTo>
                    <a:pt x="539750" y="590550"/>
                  </a:lnTo>
                  <a:lnTo>
                    <a:pt x="692150" y="596900"/>
                  </a:lnTo>
                  <a:lnTo>
                    <a:pt x="787400" y="596900"/>
                  </a:lnTo>
                  <a:lnTo>
                    <a:pt x="920750" y="603250"/>
                  </a:lnTo>
                  <a:lnTo>
                    <a:pt x="984250" y="590550"/>
                  </a:lnTo>
                  <a:lnTo>
                    <a:pt x="1079500" y="558800"/>
                  </a:lnTo>
                  <a:lnTo>
                    <a:pt x="1162050" y="539750"/>
                  </a:lnTo>
                  <a:lnTo>
                    <a:pt x="1289050" y="463550"/>
                  </a:lnTo>
                  <a:lnTo>
                    <a:pt x="1390650" y="488950"/>
                  </a:lnTo>
                  <a:lnTo>
                    <a:pt x="1485900" y="533400"/>
                  </a:lnTo>
                  <a:lnTo>
                    <a:pt x="1612900" y="520700"/>
                  </a:lnTo>
                  <a:lnTo>
                    <a:pt x="1727200" y="527050"/>
                  </a:lnTo>
                  <a:lnTo>
                    <a:pt x="1879600" y="558800"/>
                  </a:lnTo>
                  <a:lnTo>
                    <a:pt x="1968500" y="558800"/>
                  </a:lnTo>
                  <a:lnTo>
                    <a:pt x="2108200" y="539750"/>
                  </a:lnTo>
                  <a:lnTo>
                    <a:pt x="2292350" y="444500"/>
                  </a:lnTo>
                  <a:lnTo>
                    <a:pt x="2419350" y="431800"/>
                  </a:lnTo>
                  <a:lnTo>
                    <a:pt x="2508250" y="438150"/>
                  </a:lnTo>
                  <a:lnTo>
                    <a:pt x="2622550" y="419100"/>
                  </a:lnTo>
                  <a:lnTo>
                    <a:pt x="2825750" y="444500"/>
                  </a:lnTo>
                  <a:lnTo>
                    <a:pt x="2984500" y="469900"/>
                  </a:lnTo>
                  <a:lnTo>
                    <a:pt x="3117850" y="482600"/>
                  </a:lnTo>
                  <a:lnTo>
                    <a:pt x="3200400" y="482600"/>
                  </a:lnTo>
                  <a:lnTo>
                    <a:pt x="3308350" y="438150"/>
                  </a:lnTo>
                  <a:lnTo>
                    <a:pt x="3359150" y="431800"/>
                  </a:lnTo>
                  <a:lnTo>
                    <a:pt x="3587750" y="412750"/>
                  </a:lnTo>
                  <a:lnTo>
                    <a:pt x="3733800" y="425450"/>
                  </a:lnTo>
                  <a:lnTo>
                    <a:pt x="3797300" y="450850"/>
                  </a:lnTo>
                  <a:lnTo>
                    <a:pt x="3956050" y="425450"/>
                  </a:lnTo>
                  <a:lnTo>
                    <a:pt x="4070350" y="292100"/>
                  </a:lnTo>
                  <a:lnTo>
                    <a:pt x="4254500" y="285750"/>
                  </a:lnTo>
                  <a:lnTo>
                    <a:pt x="4375150" y="323850"/>
                  </a:lnTo>
                  <a:lnTo>
                    <a:pt x="4483100" y="317500"/>
                  </a:lnTo>
                  <a:lnTo>
                    <a:pt x="4635500" y="311150"/>
                  </a:lnTo>
                  <a:lnTo>
                    <a:pt x="4895850" y="266700"/>
                  </a:lnTo>
                  <a:lnTo>
                    <a:pt x="5041900" y="215900"/>
                  </a:lnTo>
                  <a:lnTo>
                    <a:pt x="5308600" y="184150"/>
                  </a:lnTo>
                  <a:lnTo>
                    <a:pt x="5607050" y="152400"/>
                  </a:lnTo>
                  <a:lnTo>
                    <a:pt x="5772150" y="127000"/>
                  </a:lnTo>
                  <a:lnTo>
                    <a:pt x="5861050" y="95250"/>
                  </a:lnTo>
                  <a:lnTo>
                    <a:pt x="5981700" y="88900"/>
                  </a:lnTo>
                  <a:lnTo>
                    <a:pt x="6076950" y="69850"/>
                  </a:lnTo>
                  <a:lnTo>
                    <a:pt x="6248400" y="63500"/>
                  </a:lnTo>
                  <a:lnTo>
                    <a:pt x="6438900" y="19050"/>
                  </a:lnTo>
                  <a:lnTo>
                    <a:pt x="6521450" y="6350"/>
                  </a:lnTo>
                  <a:lnTo>
                    <a:pt x="6699250" y="0"/>
                  </a:lnTo>
                  <a:cubicBezTo>
                    <a:pt x="6697133" y="300567"/>
                    <a:pt x="6692900" y="901700"/>
                    <a:pt x="6692900" y="901700"/>
                  </a:cubicBezTo>
                  <a:lnTo>
                    <a:pt x="0" y="914400"/>
                  </a:lnTo>
                  <a:lnTo>
                    <a:pt x="0" y="787400"/>
                  </a:lnTo>
                  <a:close/>
                </a:path>
              </a:pathLst>
            </a:custGeom>
            <a:solidFill>
              <a:srgbClr val="829D40"/>
            </a:solidFill>
            <a:ln>
              <a:solidFill>
                <a:srgbClr val="302C2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cxnSp>
          <p:nvCxnSpPr>
            <p:cNvPr id="17" name="Straight Connector 16"/>
            <p:cNvCxnSpPr/>
            <p:nvPr/>
          </p:nvCxnSpPr>
          <p:spPr>
            <a:xfrm rot="5400000">
              <a:off x="2633385" y="5684467"/>
              <a:ext cx="69849" cy="1588"/>
            </a:xfrm>
            <a:prstGeom prst="line">
              <a:avLst/>
            </a:prstGeom>
            <a:ln>
              <a:solidFill>
                <a:srgbClr val="302C24"/>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a:off x="3678659" y="5688436"/>
              <a:ext cx="68262" cy="1588"/>
            </a:xfrm>
            <a:prstGeom prst="line">
              <a:avLst/>
            </a:prstGeom>
            <a:ln>
              <a:solidFill>
                <a:srgbClr val="302C24"/>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a:off x="4706474" y="5690817"/>
              <a:ext cx="69849" cy="1588"/>
            </a:xfrm>
            <a:prstGeom prst="line">
              <a:avLst/>
            </a:prstGeom>
            <a:ln>
              <a:solidFill>
                <a:srgbClr val="302C24"/>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a:off x="5766036" y="5693198"/>
              <a:ext cx="68261" cy="1587"/>
            </a:xfrm>
            <a:prstGeom prst="line">
              <a:avLst/>
            </a:prstGeom>
            <a:ln>
              <a:solidFill>
                <a:srgbClr val="302C24"/>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a:off x="6794643" y="5693198"/>
              <a:ext cx="68261" cy="1587"/>
            </a:xfrm>
            <a:prstGeom prst="line">
              <a:avLst/>
            </a:prstGeom>
            <a:ln>
              <a:solidFill>
                <a:srgbClr val="302C24"/>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a:off x="7835950" y="5693198"/>
              <a:ext cx="68261" cy="1587"/>
            </a:xfrm>
            <a:prstGeom prst="line">
              <a:avLst/>
            </a:prstGeom>
            <a:ln>
              <a:solidFill>
                <a:srgbClr val="302C24"/>
              </a:solidFill>
            </a:ln>
            <a:effectLst/>
          </p:spPr>
          <p:style>
            <a:lnRef idx="2">
              <a:schemeClr val="accent1"/>
            </a:lnRef>
            <a:fillRef idx="0">
              <a:schemeClr val="accent1"/>
            </a:fillRef>
            <a:effectRef idx="1">
              <a:schemeClr val="accent1"/>
            </a:effectRef>
            <a:fontRef idx="minor">
              <a:schemeClr val="tx1"/>
            </a:fontRef>
          </p:style>
        </p:cxnSp>
        <p:sp>
          <p:nvSpPr>
            <p:cNvPr id="23" name="Freeform 22"/>
            <p:cNvSpPr/>
            <p:nvPr/>
          </p:nvSpPr>
          <p:spPr>
            <a:xfrm>
              <a:off x="1619860" y="4813736"/>
              <a:ext cx="6714522" cy="857236"/>
            </a:xfrm>
            <a:custGeom>
              <a:avLst/>
              <a:gdLst>
                <a:gd name="connsiteX0" fmla="*/ 0 w 6699250"/>
                <a:gd name="connsiteY0" fmla="*/ 438150 h 857250"/>
                <a:gd name="connsiteX1" fmla="*/ 88900 w 6699250"/>
                <a:gd name="connsiteY1" fmla="*/ 419100 h 857250"/>
                <a:gd name="connsiteX2" fmla="*/ 146050 w 6699250"/>
                <a:gd name="connsiteY2" fmla="*/ 374650 h 857250"/>
                <a:gd name="connsiteX3" fmla="*/ 247650 w 6699250"/>
                <a:gd name="connsiteY3" fmla="*/ 368300 h 857250"/>
                <a:gd name="connsiteX4" fmla="*/ 349250 w 6699250"/>
                <a:gd name="connsiteY4" fmla="*/ 317500 h 857250"/>
                <a:gd name="connsiteX5" fmla="*/ 520700 w 6699250"/>
                <a:gd name="connsiteY5" fmla="*/ 279400 h 857250"/>
                <a:gd name="connsiteX6" fmla="*/ 647700 w 6699250"/>
                <a:gd name="connsiteY6" fmla="*/ 266700 h 857250"/>
                <a:gd name="connsiteX7" fmla="*/ 793750 w 6699250"/>
                <a:gd name="connsiteY7" fmla="*/ 260350 h 857250"/>
                <a:gd name="connsiteX8" fmla="*/ 990600 w 6699250"/>
                <a:gd name="connsiteY8" fmla="*/ 279400 h 857250"/>
                <a:gd name="connsiteX9" fmla="*/ 1092200 w 6699250"/>
                <a:gd name="connsiteY9" fmla="*/ 222250 h 857250"/>
                <a:gd name="connsiteX10" fmla="*/ 1219200 w 6699250"/>
                <a:gd name="connsiteY10" fmla="*/ 190500 h 857250"/>
                <a:gd name="connsiteX11" fmla="*/ 1282700 w 6699250"/>
                <a:gd name="connsiteY11" fmla="*/ 165100 h 857250"/>
                <a:gd name="connsiteX12" fmla="*/ 1365250 w 6699250"/>
                <a:gd name="connsiteY12" fmla="*/ 165100 h 857250"/>
                <a:gd name="connsiteX13" fmla="*/ 1504950 w 6699250"/>
                <a:gd name="connsiteY13" fmla="*/ 222250 h 857250"/>
                <a:gd name="connsiteX14" fmla="*/ 1638300 w 6699250"/>
                <a:gd name="connsiteY14" fmla="*/ 222250 h 857250"/>
                <a:gd name="connsiteX15" fmla="*/ 1746250 w 6699250"/>
                <a:gd name="connsiteY15" fmla="*/ 215900 h 857250"/>
                <a:gd name="connsiteX16" fmla="*/ 1885950 w 6699250"/>
                <a:gd name="connsiteY16" fmla="*/ 241300 h 857250"/>
                <a:gd name="connsiteX17" fmla="*/ 2006600 w 6699250"/>
                <a:gd name="connsiteY17" fmla="*/ 234950 h 857250"/>
                <a:gd name="connsiteX18" fmla="*/ 2133600 w 6699250"/>
                <a:gd name="connsiteY18" fmla="*/ 234950 h 857250"/>
                <a:gd name="connsiteX19" fmla="*/ 2254250 w 6699250"/>
                <a:gd name="connsiteY19" fmla="*/ 209550 h 857250"/>
                <a:gd name="connsiteX20" fmla="*/ 2368550 w 6699250"/>
                <a:gd name="connsiteY20" fmla="*/ 209550 h 857250"/>
                <a:gd name="connsiteX21" fmla="*/ 2520950 w 6699250"/>
                <a:gd name="connsiteY21" fmla="*/ 215900 h 857250"/>
                <a:gd name="connsiteX22" fmla="*/ 2647950 w 6699250"/>
                <a:gd name="connsiteY22" fmla="*/ 196850 h 857250"/>
                <a:gd name="connsiteX23" fmla="*/ 2768600 w 6699250"/>
                <a:gd name="connsiteY23" fmla="*/ 222250 h 857250"/>
                <a:gd name="connsiteX24" fmla="*/ 2914650 w 6699250"/>
                <a:gd name="connsiteY24" fmla="*/ 234950 h 857250"/>
                <a:gd name="connsiteX25" fmla="*/ 3073400 w 6699250"/>
                <a:gd name="connsiteY25" fmla="*/ 254000 h 857250"/>
                <a:gd name="connsiteX26" fmla="*/ 3206750 w 6699250"/>
                <a:gd name="connsiteY26" fmla="*/ 254000 h 857250"/>
                <a:gd name="connsiteX27" fmla="*/ 3295650 w 6699250"/>
                <a:gd name="connsiteY27" fmla="*/ 234950 h 857250"/>
                <a:gd name="connsiteX28" fmla="*/ 3390900 w 6699250"/>
                <a:gd name="connsiteY28" fmla="*/ 222250 h 857250"/>
                <a:gd name="connsiteX29" fmla="*/ 3530600 w 6699250"/>
                <a:gd name="connsiteY29" fmla="*/ 241300 h 857250"/>
                <a:gd name="connsiteX30" fmla="*/ 3625850 w 6699250"/>
                <a:gd name="connsiteY30" fmla="*/ 241300 h 857250"/>
                <a:gd name="connsiteX31" fmla="*/ 3714750 w 6699250"/>
                <a:gd name="connsiteY31" fmla="*/ 254000 h 857250"/>
                <a:gd name="connsiteX32" fmla="*/ 3879850 w 6699250"/>
                <a:gd name="connsiteY32" fmla="*/ 241300 h 857250"/>
                <a:gd name="connsiteX33" fmla="*/ 3975100 w 6699250"/>
                <a:gd name="connsiteY33" fmla="*/ 234950 h 857250"/>
                <a:gd name="connsiteX34" fmla="*/ 4070350 w 6699250"/>
                <a:gd name="connsiteY34" fmla="*/ 171450 h 857250"/>
                <a:gd name="connsiteX35" fmla="*/ 4667250 w 6699250"/>
                <a:gd name="connsiteY35" fmla="*/ 171450 h 857250"/>
                <a:gd name="connsiteX36" fmla="*/ 4838700 w 6699250"/>
                <a:gd name="connsiteY36" fmla="*/ 158750 h 857250"/>
                <a:gd name="connsiteX37" fmla="*/ 5048250 w 6699250"/>
                <a:gd name="connsiteY37" fmla="*/ 127000 h 857250"/>
                <a:gd name="connsiteX38" fmla="*/ 5213350 w 6699250"/>
                <a:gd name="connsiteY38" fmla="*/ 95250 h 857250"/>
                <a:gd name="connsiteX39" fmla="*/ 5321300 w 6699250"/>
                <a:gd name="connsiteY39" fmla="*/ 76200 h 857250"/>
                <a:gd name="connsiteX40" fmla="*/ 5505450 w 6699250"/>
                <a:gd name="connsiteY40" fmla="*/ 69850 h 857250"/>
                <a:gd name="connsiteX41" fmla="*/ 5715000 w 6699250"/>
                <a:gd name="connsiteY41" fmla="*/ 63500 h 857250"/>
                <a:gd name="connsiteX42" fmla="*/ 5899150 w 6699250"/>
                <a:gd name="connsiteY42" fmla="*/ 38100 h 857250"/>
                <a:gd name="connsiteX43" fmla="*/ 6051550 w 6699250"/>
                <a:gd name="connsiteY43" fmla="*/ 31750 h 857250"/>
                <a:gd name="connsiteX44" fmla="*/ 6223000 w 6699250"/>
                <a:gd name="connsiteY44" fmla="*/ 25400 h 857250"/>
                <a:gd name="connsiteX45" fmla="*/ 6375400 w 6699250"/>
                <a:gd name="connsiteY45" fmla="*/ 6350 h 857250"/>
                <a:gd name="connsiteX46" fmla="*/ 6489700 w 6699250"/>
                <a:gd name="connsiteY46" fmla="*/ 0 h 857250"/>
                <a:gd name="connsiteX47" fmla="*/ 6699250 w 6699250"/>
                <a:gd name="connsiteY47" fmla="*/ 0 h 857250"/>
                <a:gd name="connsiteX48" fmla="*/ 6692900 w 6699250"/>
                <a:gd name="connsiteY48" fmla="*/ 857250 h 857250"/>
                <a:gd name="connsiteX49" fmla="*/ 0 w 6699250"/>
                <a:gd name="connsiteY49" fmla="*/ 844550 h 857250"/>
                <a:gd name="connsiteX50" fmla="*/ 0 w 6699250"/>
                <a:gd name="connsiteY50" fmla="*/ 438150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699250" h="857250">
                  <a:moveTo>
                    <a:pt x="0" y="438150"/>
                  </a:moveTo>
                  <a:lnTo>
                    <a:pt x="88900" y="419100"/>
                  </a:lnTo>
                  <a:lnTo>
                    <a:pt x="146050" y="374650"/>
                  </a:lnTo>
                  <a:lnTo>
                    <a:pt x="247650" y="368300"/>
                  </a:lnTo>
                  <a:lnTo>
                    <a:pt x="349250" y="317500"/>
                  </a:lnTo>
                  <a:lnTo>
                    <a:pt x="520700" y="279400"/>
                  </a:lnTo>
                  <a:lnTo>
                    <a:pt x="647700" y="266700"/>
                  </a:lnTo>
                  <a:lnTo>
                    <a:pt x="793750" y="260350"/>
                  </a:lnTo>
                  <a:lnTo>
                    <a:pt x="990600" y="279400"/>
                  </a:lnTo>
                  <a:lnTo>
                    <a:pt x="1092200" y="222250"/>
                  </a:lnTo>
                  <a:lnTo>
                    <a:pt x="1219200" y="190500"/>
                  </a:lnTo>
                  <a:lnTo>
                    <a:pt x="1282700" y="165100"/>
                  </a:lnTo>
                  <a:lnTo>
                    <a:pt x="1365250" y="165100"/>
                  </a:lnTo>
                  <a:lnTo>
                    <a:pt x="1504950" y="222250"/>
                  </a:lnTo>
                  <a:lnTo>
                    <a:pt x="1638300" y="222250"/>
                  </a:lnTo>
                  <a:lnTo>
                    <a:pt x="1746250" y="215900"/>
                  </a:lnTo>
                  <a:lnTo>
                    <a:pt x="1885950" y="241300"/>
                  </a:lnTo>
                  <a:lnTo>
                    <a:pt x="2006600" y="234950"/>
                  </a:lnTo>
                  <a:lnTo>
                    <a:pt x="2133600" y="234950"/>
                  </a:lnTo>
                  <a:lnTo>
                    <a:pt x="2254250" y="209550"/>
                  </a:lnTo>
                  <a:lnTo>
                    <a:pt x="2368550" y="209550"/>
                  </a:lnTo>
                  <a:lnTo>
                    <a:pt x="2520950" y="215900"/>
                  </a:lnTo>
                  <a:lnTo>
                    <a:pt x="2647950" y="196850"/>
                  </a:lnTo>
                  <a:lnTo>
                    <a:pt x="2768600" y="222250"/>
                  </a:lnTo>
                  <a:lnTo>
                    <a:pt x="2914650" y="234950"/>
                  </a:lnTo>
                  <a:lnTo>
                    <a:pt x="3073400" y="254000"/>
                  </a:lnTo>
                  <a:lnTo>
                    <a:pt x="3206750" y="254000"/>
                  </a:lnTo>
                  <a:lnTo>
                    <a:pt x="3295650" y="234950"/>
                  </a:lnTo>
                  <a:lnTo>
                    <a:pt x="3390900" y="222250"/>
                  </a:lnTo>
                  <a:lnTo>
                    <a:pt x="3530600" y="241300"/>
                  </a:lnTo>
                  <a:lnTo>
                    <a:pt x="3625850" y="241300"/>
                  </a:lnTo>
                  <a:lnTo>
                    <a:pt x="3714750" y="254000"/>
                  </a:lnTo>
                  <a:lnTo>
                    <a:pt x="3879850" y="241300"/>
                  </a:lnTo>
                  <a:lnTo>
                    <a:pt x="3975100" y="234950"/>
                  </a:lnTo>
                  <a:lnTo>
                    <a:pt x="4070350" y="171450"/>
                  </a:lnTo>
                  <a:lnTo>
                    <a:pt x="4667250" y="171450"/>
                  </a:lnTo>
                  <a:lnTo>
                    <a:pt x="4838700" y="158750"/>
                  </a:lnTo>
                  <a:lnTo>
                    <a:pt x="5048250" y="127000"/>
                  </a:lnTo>
                  <a:lnTo>
                    <a:pt x="5213350" y="95250"/>
                  </a:lnTo>
                  <a:lnTo>
                    <a:pt x="5321300" y="76200"/>
                  </a:lnTo>
                  <a:lnTo>
                    <a:pt x="5505450" y="69850"/>
                  </a:lnTo>
                  <a:lnTo>
                    <a:pt x="5715000" y="63500"/>
                  </a:lnTo>
                  <a:lnTo>
                    <a:pt x="5899150" y="38100"/>
                  </a:lnTo>
                  <a:lnTo>
                    <a:pt x="6051550" y="31750"/>
                  </a:lnTo>
                  <a:lnTo>
                    <a:pt x="6223000" y="25400"/>
                  </a:lnTo>
                  <a:lnTo>
                    <a:pt x="6375400" y="6350"/>
                  </a:lnTo>
                  <a:lnTo>
                    <a:pt x="6489700" y="0"/>
                  </a:lnTo>
                  <a:lnTo>
                    <a:pt x="6699250" y="0"/>
                  </a:lnTo>
                  <a:cubicBezTo>
                    <a:pt x="6697133" y="285750"/>
                    <a:pt x="6692900" y="857250"/>
                    <a:pt x="6692900" y="857250"/>
                  </a:cubicBezTo>
                  <a:lnTo>
                    <a:pt x="0" y="844550"/>
                  </a:lnTo>
                  <a:lnTo>
                    <a:pt x="0" y="438150"/>
                  </a:lnTo>
                  <a:close/>
                </a:path>
              </a:pathLst>
            </a:custGeom>
            <a:solidFill>
              <a:srgbClr val="416A9D"/>
            </a:solidFill>
            <a:ln>
              <a:solidFill>
                <a:srgbClr val="302C2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cxnSp>
          <p:nvCxnSpPr>
            <p:cNvPr id="24" name="Straight Connector 23"/>
            <p:cNvCxnSpPr/>
            <p:nvPr/>
          </p:nvCxnSpPr>
          <p:spPr>
            <a:xfrm flipH="1">
              <a:off x="8331207" y="3489782"/>
              <a:ext cx="3175" cy="922323"/>
            </a:xfrm>
            <a:prstGeom prst="line">
              <a:avLst/>
            </a:prstGeom>
            <a:ln>
              <a:solidFill>
                <a:srgbClr val="C65D57"/>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8328032" y="4424806"/>
              <a:ext cx="3175" cy="384169"/>
            </a:xfrm>
            <a:prstGeom prst="line">
              <a:avLst/>
            </a:prstGeom>
            <a:ln>
              <a:solidFill>
                <a:srgbClr val="829D4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8323271" y="4816911"/>
              <a:ext cx="4762" cy="850887"/>
            </a:xfrm>
            <a:prstGeom prst="line">
              <a:avLst/>
            </a:prstGeom>
            <a:ln>
              <a:solidFill>
                <a:srgbClr val="416A9D"/>
              </a:solidFill>
            </a:ln>
            <a:effectLst/>
          </p:spPr>
          <p:style>
            <a:lnRef idx="2">
              <a:schemeClr val="accent1"/>
            </a:lnRef>
            <a:fillRef idx="0">
              <a:schemeClr val="accent1"/>
            </a:fillRef>
            <a:effectRef idx="1">
              <a:schemeClr val="accent1"/>
            </a:effectRef>
            <a:fontRef idx="minor">
              <a:schemeClr val="tx1"/>
            </a:fontRef>
          </p:style>
        </p:cxnSp>
        <p:sp>
          <p:nvSpPr>
            <p:cNvPr id="27" name="TextBox 35"/>
            <p:cNvSpPr txBox="1">
              <a:spLocks noChangeArrowheads="1"/>
            </p:cNvSpPr>
            <p:nvPr/>
          </p:nvSpPr>
          <p:spPr bwMode="auto">
            <a:xfrm>
              <a:off x="7235586" y="4045318"/>
              <a:ext cx="943924" cy="379650"/>
            </a:xfrm>
            <a:prstGeom prst="rect">
              <a:avLst/>
            </a:prstGeom>
            <a:noFill/>
            <a:ln w="9525">
              <a:noFill/>
              <a:miter lim="800000"/>
              <a:headEnd/>
              <a:tailEnd/>
            </a:ln>
          </p:spPr>
          <p:txBody>
            <a:bodyPr wrap="none">
              <a:prstTxWarp prst="textNoShape">
                <a:avLst/>
              </a:prstTxWarp>
              <a:spAutoFit/>
            </a:bodyPr>
            <a:lstStyle/>
            <a:p>
              <a:r>
                <a:rPr lang="en-US" sz="1867">
                  <a:latin typeface="Verdana" pitchFamily="-110" charset="0"/>
                </a:rPr>
                <a:t>Medicare</a:t>
              </a:r>
            </a:p>
          </p:txBody>
        </p:sp>
        <p:sp>
          <p:nvSpPr>
            <p:cNvPr id="28" name="TextBox 36"/>
            <p:cNvSpPr txBox="1">
              <a:spLocks noChangeArrowheads="1"/>
            </p:cNvSpPr>
            <p:nvPr/>
          </p:nvSpPr>
          <p:spPr bwMode="auto">
            <a:xfrm>
              <a:off x="5860313" y="4585489"/>
              <a:ext cx="2338411" cy="379650"/>
            </a:xfrm>
            <a:prstGeom prst="rect">
              <a:avLst/>
            </a:prstGeom>
            <a:noFill/>
            <a:ln w="9525">
              <a:noFill/>
              <a:miter lim="800000"/>
              <a:headEnd/>
              <a:tailEnd/>
            </a:ln>
          </p:spPr>
          <p:txBody>
            <a:bodyPr wrap="none">
              <a:prstTxWarp prst="textNoShape">
                <a:avLst/>
              </a:prstTxWarp>
              <a:spAutoFit/>
            </a:bodyPr>
            <a:lstStyle/>
            <a:p>
              <a:r>
                <a:rPr lang="en-US" sz="1867">
                  <a:latin typeface="Verdana" pitchFamily="-110" charset="0"/>
                </a:rPr>
                <a:t>Medicaid &amp; Other Health</a:t>
              </a:r>
            </a:p>
          </p:txBody>
        </p:sp>
        <p:sp>
          <p:nvSpPr>
            <p:cNvPr id="29" name="TextBox 37"/>
            <p:cNvSpPr txBox="1">
              <a:spLocks noChangeArrowheads="1"/>
            </p:cNvSpPr>
            <p:nvPr/>
          </p:nvSpPr>
          <p:spPr bwMode="auto">
            <a:xfrm>
              <a:off x="6713985" y="5053106"/>
              <a:ext cx="1474406" cy="379650"/>
            </a:xfrm>
            <a:prstGeom prst="rect">
              <a:avLst/>
            </a:prstGeom>
            <a:noFill/>
            <a:ln w="9525">
              <a:noFill/>
              <a:miter lim="800000"/>
              <a:headEnd/>
              <a:tailEnd/>
            </a:ln>
          </p:spPr>
          <p:txBody>
            <a:bodyPr wrap="none">
              <a:prstTxWarp prst="textNoShape">
                <a:avLst/>
              </a:prstTxWarp>
              <a:spAutoFit/>
            </a:bodyPr>
            <a:lstStyle/>
            <a:p>
              <a:r>
                <a:rPr lang="en-US" sz="1867">
                  <a:latin typeface="Verdana" pitchFamily="-110" charset="0"/>
                </a:rPr>
                <a:t>Social Security</a:t>
              </a:r>
            </a:p>
          </p:txBody>
        </p:sp>
      </p:grpSp>
      <p:sp>
        <p:nvSpPr>
          <p:cNvPr id="31" name="TextBox 30"/>
          <p:cNvSpPr txBox="1"/>
          <p:nvPr/>
        </p:nvSpPr>
        <p:spPr>
          <a:xfrm>
            <a:off x="2" y="206375"/>
            <a:ext cx="12404999" cy="1200329"/>
          </a:xfrm>
          <a:prstGeom prst="rect">
            <a:avLst/>
          </a:prstGeom>
          <a:noFill/>
        </p:spPr>
        <p:txBody>
          <a:bodyPr wrap="none" rtlCol="0">
            <a:spAutoFit/>
          </a:bodyPr>
          <a:lstStyle/>
          <a:p>
            <a:r>
              <a:rPr lang="en-US" sz="2400" dirty="0"/>
              <a:t>Earlier in this lesson we saw that mandatory spending was becoming a larger and larger</a:t>
            </a:r>
          </a:p>
          <a:p>
            <a:r>
              <a:rPr lang="en-US" sz="2400" dirty="0"/>
              <a:t>portion of the overall budget.  As mandatory spending increases it forces Congress to run </a:t>
            </a:r>
          </a:p>
          <a:p>
            <a:r>
              <a:rPr lang="en-US" sz="2400" dirty="0"/>
              <a:t>deficits in order to maintain current programs and initiatives without increasing taxes. </a:t>
            </a:r>
          </a:p>
        </p:txBody>
      </p:sp>
    </p:spTree>
    <p:extLst>
      <p:ext uri="{BB962C8B-B14F-4D97-AF65-F5344CB8AC3E}">
        <p14:creationId xmlns:p14="http://schemas.microsoft.com/office/powerpoint/2010/main" val="4043174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8976"/>
            <a:ext cx="10972800" cy="5851525"/>
          </a:xfrm>
        </p:spPr>
        <p:txBody>
          <a:bodyPr/>
          <a:lstStyle/>
          <a:p>
            <a:pPr algn="ctr">
              <a:buNone/>
            </a:pPr>
            <a:r>
              <a:rPr lang="en-US" dirty="0">
                <a:solidFill>
                  <a:schemeClr val="tx1"/>
                </a:solidFill>
              </a:rPr>
              <a:t>    Refresher: Government Spending is divided into two categories, mandatory and discretionary. </a:t>
            </a:r>
          </a:p>
        </p:txBody>
      </p:sp>
      <p:graphicFrame>
        <p:nvGraphicFramePr>
          <p:cNvPr id="4" name="Diagram 3"/>
          <p:cNvGraphicFramePr/>
          <p:nvPr/>
        </p:nvGraphicFramePr>
        <p:xfrm>
          <a:off x="609600" y="1435054"/>
          <a:ext cx="4788843" cy="5451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Ten-Year Budget Projection Comparison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34460" y="2197977"/>
            <a:ext cx="6293279" cy="3141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950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a:bodyPr>
          <a:lstStyle/>
          <a:p>
            <a:pPr>
              <a:buNone/>
            </a:pPr>
            <a:r>
              <a:rPr lang="en-US" dirty="0"/>
              <a:t>What can we conclude from these graphs? </a:t>
            </a:r>
          </a:p>
          <a:p>
            <a:r>
              <a:rPr lang="en-US" dirty="0"/>
              <a:t>Government spending has been on an upward trend since the Great Depression. </a:t>
            </a:r>
          </a:p>
          <a:p>
            <a:r>
              <a:rPr lang="en-US" dirty="0"/>
              <a:t>Political party affiliation seems to have little impact on this trend. In other words, everyone has been spending. </a:t>
            </a:r>
          </a:p>
          <a:p>
            <a:r>
              <a:rPr lang="en-US" dirty="0"/>
              <a:t>Mandatory spending, largely on entitlement programs, is making up a larger and larger share of the annual budget. </a:t>
            </a:r>
          </a:p>
        </p:txBody>
      </p:sp>
    </p:spTree>
    <p:extLst>
      <p:ext uri="{BB962C8B-B14F-4D97-AF65-F5344CB8AC3E}">
        <p14:creationId xmlns:p14="http://schemas.microsoft.com/office/powerpoint/2010/main" val="3122465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4" y="2"/>
            <a:ext cx="10111317" cy="1283167"/>
          </a:xfrm>
        </p:spPr>
        <p:txBody>
          <a:bodyPr>
            <a:noAutofit/>
          </a:bodyPr>
          <a:lstStyle/>
          <a:p>
            <a:r>
              <a:rPr lang="en-US" sz="4267" dirty="0"/>
              <a:t>What will happen if the debt if isn’t brought under control? </a:t>
            </a:r>
          </a:p>
        </p:txBody>
      </p:sp>
      <p:sp>
        <p:nvSpPr>
          <p:cNvPr id="3" name="Content Placeholder 2"/>
          <p:cNvSpPr>
            <a:spLocks noGrp="1"/>
          </p:cNvSpPr>
          <p:nvPr>
            <p:ph idx="1"/>
          </p:nvPr>
        </p:nvSpPr>
        <p:spPr>
          <a:xfrm>
            <a:off x="609600" y="1436451"/>
            <a:ext cx="10972800" cy="1196851"/>
          </a:xfrm>
        </p:spPr>
        <p:txBody>
          <a:bodyPr>
            <a:normAutofit fontScale="77500" lnSpcReduction="20000"/>
          </a:bodyPr>
          <a:lstStyle/>
          <a:p>
            <a:pPr>
              <a:buNone/>
            </a:pPr>
            <a:r>
              <a:rPr lang="en-US" dirty="0"/>
              <a:t>  The political attractiveness of borrowing money is obvious. It allows elected political officials to favor projects with immediate highly visible results while delaying the cost economist call this the </a:t>
            </a:r>
            <a:r>
              <a:rPr lang="en-US" b="1" dirty="0"/>
              <a:t>short-sidedness effect. </a:t>
            </a:r>
            <a:endParaRPr lang="en-US" dirty="0"/>
          </a:p>
          <a:p>
            <a:pPr lvl="1"/>
            <a:endParaRPr lang="en-US" dirty="0"/>
          </a:p>
        </p:txBody>
      </p:sp>
      <p:sp>
        <p:nvSpPr>
          <p:cNvPr id="5" name="TextBox 4"/>
          <p:cNvSpPr txBox="1"/>
          <p:nvPr/>
        </p:nvSpPr>
        <p:spPr>
          <a:xfrm>
            <a:off x="294751" y="2894858"/>
            <a:ext cx="11897249" cy="3785652"/>
          </a:xfrm>
          <a:prstGeom prst="rect">
            <a:avLst/>
          </a:prstGeom>
          <a:noFill/>
        </p:spPr>
        <p:txBody>
          <a:bodyPr wrap="square" rtlCol="0">
            <a:spAutoFit/>
          </a:bodyPr>
          <a:lstStyle/>
          <a:p>
            <a:pPr>
              <a:buFontTx/>
              <a:buChar char="-"/>
            </a:pPr>
            <a:r>
              <a:rPr lang="en-US" sz="2400" dirty="0"/>
              <a:t>As a nation’s debt gets larger in relation to the size of their economy </a:t>
            </a:r>
          </a:p>
          <a:p>
            <a:r>
              <a:rPr lang="en-US" sz="2400" dirty="0"/>
              <a:t>(GDP/debt ratio) it becomes riskier to extend them loans. Imagine that the national debt is like a credit card. The more money you borrow the higher your minimum payment gets.  The U.S. may soon reach the point where we can no longer afford the minimum payments on our debt. </a:t>
            </a:r>
          </a:p>
          <a:p>
            <a:endParaRPr lang="en-US" sz="2400" dirty="0"/>
          </a:p>
          <a:p>
            <a:pPr>
              <a:buFontTx/>
              <a:buChar char="-"/>
            </a:pPr>
            <a:r>
              <a:rPr lang="en-US" sz="2400" dirty="0"/>
              <a:t>The more money the United States borrows the higher interest it will have to pay on those loans. The more money we borrow the higher the chance we won’t be able to repay those debts. To compensate for this additional risk the lenders will charge additional interest. </a:t>
            </a:r>
          </a:p>
        </p:txBody>
      </p:sp>
      <p:sp>
        <p:nvSpPr>
          <p:cNvPr id="6" name="TextBox 5"/>
          <p:cNvSpPr txBox="1"/>
          <p:nvPr/>
        </p:nvSpPr>
        <p:spPr>
          <a:xfrm>
            <a:off x="1953958" y="2433193"/>
            <a:ext cx="9369873" cy="461665"/>
          </a:xfrm>
          <a:prstGeom prst="rect">
            <a:avLst/>
          </a:prstGeom>
          <a:noFill/>
        </p:spPr>
        <p:txBody>
          <a:bodyPr wrap="none" rtlCol="0">
            <a:spAutoFit/>
          </a:bodyPr>
          <a:lstStyle/>
          <a:p>
            <a:r>
              <a:rPr lang="en-US" sz="2400" b="1" dirty="0">
                <a:solidFill>
                  <a:schemeClr val="bg2"/>
                </a:solidFill>
              </a:rPr>
              <a:t>But what will happen if the debt just continues to grow larger? </a:t>
            </a:r>
          </a:p>
        </p:txBody>
      </p:sp>
    </p:spTree>
    <p:extLst>
      <p:ext uri="{BB962C8B-B14F-4D97-AF65-F5344CB8AC3E}">
        <p14:creationId xmlns:p14="http://schemas.microsoft.com/office/powerpoint/2010/main" val="332452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7112000" cy="1143000"/>
          </a:xfrm>
        </p:spPr>
        <p:txBody>
          <a:bodyPr>
            <a:normAutofit/>
          </a:bodyPr>
          <a:lstStyle/>
          <a:p>
            <a:r>
              <a:rPr lang="en-US" dirty="0" err="1"/>
              <a:t>Refresher:Budget</a:t>
            </a:r>
            <a:r>
              <a:rPr lang="en-US" dirty="0"/>
              <a:t> Process</a:t>
            </a:r>
          </a:p>
        </p:txBody>
      </p:sp>
      <p:sp>
        <p:nvSpPr>
          <p:cNvPr id="4" name="TextBox 3"/>
          <p:cNvSpPr txBox="1"/>
          <p:nvPr/>
        </p:nvSpPr>
        <p:spPr>
          <a:xfrm>
            <a:off x="8894132" y="1400089"/>
            <a:ext cx="3167240" cy="5262979"/>
          </a:xfrm>
          <a:prstGeom prst="rect">
            <a:avLst/>
          </a:prstGeom>
          <a:noFill/>
        </p:spPr>
        <p:txBody>
          <a:bodyPr wrap="square" rtlCol="0">
            <a:spAutoFit/>
          </a:bodyPr>
          <a:lstStyle/>
          <a:p>
            <a:pPr algn="ctr"/>
            <a:r>
              <a:rPr lang="en-US" sz="2400" dirty="0">
                <a:solidFill>
                  <a:schemeClr val="bg2"/>
                </a:solidFill>
              </a:rPr>
              <a:t>The legislative and executive branches work together to create the spending plan for the next fiscal year. Because there are so many people involved, this process can be very time consuming and must be started as early as 18 months before the October 1</a:t>
            </a:r>
            <a:r>
              <a:rPr lang="en-US" sz="2400" baseline="30000" dirty="0">
                <a:solidFill>
                  <a:schemeClr val="bg2"/>
                </a:solidFill>
              </a:rPr>
              <a:t>st</a:t>
            </a:r>
            <a:r>
              <a:rPr lang="en-US" sz="2400" dirty="0">
                <a:solidFill>
                  <a:schemeClr val="bg2"/>
                </a:solidFill>
              </a:rPr>
              <a:t> budget start date. </a:t>
            </a:r>
          </a:p>
        </p:txBody>
      </p:sp>
      <p:sp>
        <p:nvSpPr>
          <p:cNvPr id="7" name="Rectangle 6"/>
          <p:cNvSpPr/>
          <p:nvPr/>
        </p:nvSpPr>
        <p:spPr>
          <a:xfrm>
            <a:off x="609600" y="2028966"/>
            <a:ext cx="3634824" cy="1073511"/>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867" dirty="0"/>
              <a:t>Federal agencies send requests for money to the Office of Management and Budget (OMB).</a:t>
            </a:r>
          </a:p>
        </p:txBody>
      </p:sp>
      <p:sp>
        <p:nvSpPr>
          <p:cNvPr id="8" name="Rectangle 7"/>
          <p:cNvSpPr/>
          <p:nvPr/>
        </p:nvSpPr>
        <p:spPr>
          <a:xfrm>
            <a:off x="609600" y="3616878"/>
            <a:ext cx="3634824" cy="1073511"/>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867" dirty="0"/>
              <a:t>The OMB works with the President to create a budget. This budget is then sent to Congress. </a:t>
            </a:r>
          </a:p>
        </p:txBody>
      </p:sp>
      <p:sp>
        <p:nvSpPr>
          <p:cNvPr id="9" name="Rectangle 8"/>
          <p:cNvSpPr/>
          <p:nvPr/>
        </p:nvSpPr>
        <p:spPr>
          <a:xfrm>
            <a:off x="598435" y="5183878"/>
            <a:ext cx="3634824" cy="1073511"/>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867" dirty="0"/>
              <a:t>Congress makes changes to the budget and sends it back to the President to be signed into law. </a:t>
            </a:r>
          </a:p>
        </p:txBody>
      </p:sp>
      <p:sp>
        <p:nvSpPr>
          <p:cNvPr id="10" name="Rectangle 9"/>
          <p:cNvSpPr/>
          <p:nvPr/>
        </p:nvSpPr>
        <p:spPr>
          <a:xfrm>
            <a:off x="4960312" y="2748827"/>
            <a:ext cx="3634824" cy="2009375"/>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867" dirty="0"/>
              <a:t>The President </a:t>
            </a:r>
            <a:r>
              <a:rPr lang="en-US" sz="1867" u="sng" dirty="0"/>
              <a:t>vetoes</a:t>
            </a:r>
            <a:r>
              <a:rPr lang="en-US" sz="1867" dirty="0"/>
              <a:t> the budget. Congress can try to override the veto with a 2/3</a:t>
            </a:r>
            <a:r>
              <a:rPr lang="en-US" sz="1867" baseline="30000" dirty="0"/>
              <a:t>rd</a:t>
            </a:r>
            <a:r>
              <a:rPr lang="en-US" sz="1867" dirty="0"/>
              <a:t> majority. If they cannot override the veto they must work with the President to create a new compromise budget. </a:t>
            </a:r>
          </a:p>
        </p:txBody>
      </p:sp>
      <p:sp>
        <p:nvSpPr>
          <p:cNvPr id="11" name="Rectangle 10"/>
          <p:cNvSpPr/>
          <p:nvPr/>
        </p:nvSpPr>
        <p:spPr>
          <a:xfrm>
            <a:off x="4981749" y="5207678"/>
            <a:ext cx="3634824" cy="1073511"/>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133" dirty="0"/>
              <a:t>The President signs the budget into law. </a:t>
            </a:r>
          </a:p>
        </p:txBody>
      </p:sp>
      <p:cxnSp>
        <p:nvCxnSpPr>
          <p:cNvPr id="16" name="Straight Arrow Connector 15"/>
          <p:cNvCxnSpPr>
            <a:stCxn id="7" idx="2"/>
            <a:endCxn id="8" idx="0"/>
          </p:cNvCxnSpPr>
          <p:nvPr/>
        </p:nvCxnSpPr>
        <p:spPr>
          <a:xfrm rot="5400000">
            <a:off x="2169811" y="3359412"/>
            <a:ext cx="514403" cy="21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8" idx="2"/>
            <a:endCxn id="9" idx="0"/>
          </p:cNvCxnSpPr>
          <p:nvPr/>
        </p:nvCxnSpPr>
        <p:spPr>
          <a:xfrm rot="5400000">
            <a:off x="2174688" y="4931550"/>
            <a:ext cx="493489" cy="111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4351607" y="5883454"/>
            <a:ext cx="57878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9" idx="3"/>
          </p:cNvCxnSpPr>
          <p:nvPr/>
        </p:nvCxnSpPr>
        <p:spPr>
          <a:xfrm flipV="1">
            <a:off x="4233259" y="4292027"/>
            <a:ext cx="654260" cy="14286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rot="5400000">
            <a:off x="4094437" y="3070289"/>
            <a:ext cx="900201" cy="5144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7446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304800"/>
            <a:ext cx="8534400" cy="1676400"/>
          </a:xfrm>
          <a:noFill/>
        </p:spPr>
        <p:txBody>
          <a:bodyPr/>
          <a:lstStyle/>
          <a:p>
            <a:pPr eaLnBrk="1" hangingPunct="1"/>
            <a:r>
              <a:rPr lang="en-US" altLang="en-US" sz="5400" b="1">
                <a:solidFill>
                  <a:schemeClr val="tx1"/>
                </a:solidFill>
              </a:rPr>
              <a:t>What is the national debt?</a:t>
            </a:r>
          </a:p>
        </p:txBody>
      </p:sp>
      <p:sp>
        <p:nvSpPr>
          <p:cNvPr id="4101" name="Rectangle 5"/>
          <p:cNvSpPr>
            <a:spLocks noChangeArrowheads="1"/>
          </p:cNvSpPr>
          <p:nvPr/>
        </p:nvSpPr>
        <p:spPr bwMode="auto">
          <a:xfrm>
            <a:off x="1828800" y="2286000"/>
            <a:ext cx="8534400" cy="4343400"/>
          </a:xfrm>
          <a:prstGeom prst="rect">
            <a:avLst/>
          </a:prstGeom>
          <a:noFill/>
          <a:ln w="9525">
            <a:noFill/>
            <a:miter lim="800000"/>
            <a:headEnd/>
            <a:tailEnd/>
          </a:ln>
        </p:spPr>
        <p:txBody>
          <a:bodyPr anchor="ctr"/>
          <a:lstStyle/>
          <a:p>
            <a:pPr algn="ctr">
              <a:defRPr/>
            </a:pPr>
            <a:r>
              <a:rPr lang="en-US" sz="5400" b="1" i="1" dirty="0">
                <a:solidFill>
                  <a:schemeClr val="bg1">
                    <a:lumMod val="50000"/>
                  </a:schemeClr>
                </a:solidFill>
                <a:latin typeface="Arial" charset="0"/>
              </a:rPr>
              <a:t>Money the federal government owes.  </a:t>
            </a:r>
            <a:br>
              <a:rPr lang="en-US" sz="5400" b="1" i="1" dirty="0">
                <a:solidFill>
                  <a:schemeClr val="bg1">
                    <a:lumMod val="50000"/>
                  </a:schemeClr>
                </a:solidFill>
                <a:latin typeface="Arial" charset="0"/>
              </a:rPr>
            </a:br>
            <a:br>
              <a:rPr lang="en-US" sz="5400" b="1" i="1" dirty="0">
                <a:solidFill>
                  <a:schemeClr val="bg1">
                    <a:lumMod val="50000"/>
                  </a:schemeClr>
                </a:solidFill>
                <a:latin typeface="Arial" charset="0"/>
              </a:rPr>
            </a:br>
            <a:r>
              <a:rPr lang="en-US" sz="5400" b="1" i="1" dirty="0">
                <a:solidFill>
                  <a:schemeClr val="bg1">
                    <a:lumMod val="50000"/>
                  </a:schemeClr>
                </a:solidFill>
                <a:latin typeface="Arial" charset="0"/>
              </a:rPr>
              <a:t>It is the deficits since 1776 minus surpluses.</a:t>
            </a:r>
          </a:p>
        </p:txBody>
      </p:sp>
    </p:spTree>
    <p:extLst>
      <p:ext uri="{BB962C8B-B14F-4D97-AF65-F5344CB8AC3E}">
        <p14:creationId xmlns:p14="http://schemas.microsoft.com/office/powerpoint/2010/main" val="1155542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2000"/>
                                        <p:tgtEl>
                                          <p:spTgt spid="4101"/>
                                        </p:tgtEl>
                                      </p:cBhvr>
                                    </p:animEffect>
                                    <p:anim calcmode="lin" valueType="num">
                                      <p:cBhvr>
                                        <p:cTn id="8" dur="2000" fill="hold"/>
                                        <p:tgtEl>
                                          <p:spTgt spid="4101"/>
                                        </p:tgtEl>
                                        <p:attrNameLst>
                                          <p:attrName>style.rotation</p:attrName>
                                        </p:attrNameLst>
                                      </p:cBhvr>
                                      <p:tavLst>
                                        <p:tav tm="0">
                                          <p:val>
                                            <p:fltVal val="720"/>
                                          </p:val>
                                        </p:tav>
                                        <p:tav tm="100000">
                                          <p:val>
                                            <p:fltVal val="0"/>
                                          </p:val>
                                        </p:tav>
                                      </p:tavLst>
                                    </p:anim>
                                    <p:anim calcmode="lin" valueType="num">
                                      <p:cBhvr>
                                        <p:cTn id="9" dur="2000" fill="hold"/>
                                        <p:tgtEl>
                                          <p:spTgt spid="4101"/>
                                        </p:tgtEl>
                                        <p:attrNameLst>
                                          <p:attrName>ppt_h</p:attrName>
                                        </p:attrNameLst>
                                      </p:cBhvr>
                                      <p:tavLst>
                                        <p:tav tm="0">
                                          <p:val>
                                            <p:fltVal val="0"/>
                                          </p:val>
                                        </p:tav>
                                        <p:tav tm="100000">
                                          <p:val>
                                            <p:strVal val="#ppt_h"/>
                                          </p:val>
                                        </p:tav>
                                      </p:tavLst>
                                    </p:anim>
                                    <p:anim calcmode="lin" valueType="num">
                                      <p:cBhvr>
                                        <p:cTn id="10" dur="2000" fill="hold"/>
                                        <p:tgtEl>
                                          <p:spTgt spid="410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828800" y="304800"/>
            <a:ext cx="8458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5400" b="1"/>
              <a:t>What is a budget deficit and Surplus?</a:t>
            </a:r>
          </a:p>
        </p:txBody>
      </p:sp>
      <p:sp>
        <p:nvSpPr>
          <p:cNvPr id="7171" name="Rectangle 3"/>
          <p:cNvSpPr>
            <a:spLocks noChangeArrowheads="1"/>
          </p:cNvSpPr>
          <p:nvPr/>
        </p:nvSpPr>
        <p:spPr bwMode="auto">
          <a:xfrm>
            <a:off x="1752600" y="2286000"/>
            <a:ext cx="8610600" cy="4343400"/>
          </a:xfrm>
          <a:prstGeom prst="rect">
            <a:avLst/>
          </a:prstGeom>
          <a:noFill/>
          <a:ln w="9525">
            <a:noFill/>
            <a:miter lim="800000"/>
            <a:headEnd/>
            <a:tailEnd/>
          </a:ln>
        </p:spPr>
        <p:txBody>
          <a:bodyPr anchor="ctr"/>
          <a:lstStyle/>
          <a:p>
            <a:pPr algn="ctr">
              <a:defRPr/>
            </a:pPr>
            <a:r>
              <a:rPr lang="en-US" sz="5400" b="1" i="1" dirty="0">
                <a:solidFill>
                  <a:schemeClr val="bg1">
                    <a:lumMod val="50000"/>
                  </a:schemeClr>
                </a:solidFill>
                <a:latin typeface="Arial" charset="0"/>
              </a:rPr>
              <a:t>Surplus- spend less than they have. </a:t>
            </a:r>
            <a:br>
              <a:rPr lang="en-US" sz="5400" b="1" i="1" dirty="0">
                <a:solidFill>
                  <a:schemeClr val="bg1">
                    <a:lumMod val="50000"/>
                  </a:schemeClr>
                </a:solidFill>
                <a:latin typeface="Arial" charset="0"/>
              </a:rPr>
            </a:br>
            <a:br>
              <a:rPr lang="en-US" sz="5400" b="1" i="1" dirty="0">
                <a:solidFill>
                  <a:schemeClr val="bg1">
                    <a:lumMod val="50000"/>
                  </a:schemeClr>
                </a:solidFill>
                <a:latin typeface="Arial" charset="0"/>
              </a:rPr>
            </a:br>
            <a:r>
              <a:rPr lang="en-US" sz="5400" b="1" i="1" dirty="0">
                <a:solidFill>
                  <a:schemeClr val="bg1">
                    <a:lumMod val="50000"/>
                  </a:schemeClr>
                </a:solidFill>
                <a:latin typeface="Arial" charset="0"/>
              </a:rPr>
              <a:t>Deficit- spend more than they have.</a:t>
            </a:r>
          </a:p>
        </p:txBody>
      </p:sp>
    </p:spTree>
    <p:extLst>
      <p:ext uri="{BB962C8B-B14F-4D97-AF65-F5344CB8AC3E}">
        <p14:creationId xmlns:p14="http://schemas.microsoft.com/office/powerpoint/2010/main" val="9732983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anim calcmode="lin" valueType="num">
                                      <p:cBhvr>
                                        <p:cTn id="8" dur="2000" fill="hold"/>
                                        <p:tgtEl>
                                          <p:spTgt spid="7171"/>
                                        </p:tgtEl>
                                        <p:attrNameLst>
                                          <p:attrName>style.rotation</p:attrName>
                                        </p:attrNameLst>
                                      </p:cBhvr>
                                      <p:tavLst>
                                        <p:tav tm="0">
                                          <p:val>
                                            <p:fltVal val="720"/>
                                          </p:val>
                                        </p:tav>
                                        <p:tav tm="100000">
                                          <p:val>
                                            <p:fltVal val="0"/>
                                          </p:val>
                                        </p:tav>
                                      </p:tavLst>
                                    </p:anim>
                                    <p:anim calcmode="lin" valueType="num">
                                      <p:cBhvr>
                                        <p:cTn id="9" dur="2000" fill="hold"/>
                                        <p:tgtEl>
                                          <p:spTgt spid="7171"/>
                                        </p:tgtEl>
                                        <p:attrNameLst>
                                          <p:attrName>ppt_h</p:attrName>
                                        </p:attrNameLst>
                                      </p:cBhvr>
                                      <p:tavLst>
                                        <p:tav tm="0">
                                          <p:val>
                                            <p:fltVal val="0"/>
                                          </p:val>
                                        </p:tav>
                                        <p:tav tm="100000">
                                          <p:val>
                                            <p:strVal val="#ppt_h"/>
                                          </p:val>
                                        </p:tav>
                                      </p:tavLst>
                                    </p:anim>
                                    <p:anim calcmode="lin" valueType="num">
                                      <p:cBhvr>
                                        <p:cTn id="10" dur="2000" fill="hold"/>
                                        <p:tgtEl>
                                          <p:spTgt spid="717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Surplus</a:t>
            </a:r>
          </a:p>
        </p:txBody>
      </p:sp>
      <p:sp>
        <p:nvSpPr>
          <p:cNvPr id="3" name="Content Placeholder 2"/>
          <p:cNvSpPr>
            <a:spLocks noGrp="1"/>
          </p:cNvSpPr>
          <p:nvPr>
            <p:ph idx="1"/>
          </p:nvPr>
        </p:nvSpPr>
        <p:spPr/>
        <p:txBody>
          <a:bodyPr/>
          <a:lstStyle/>
          <a:p>
            <a:r>
              <a:rPr lang="en-US" b="1" dirty="0"/>
              <a:t>Defined: </a:t>
            </a:r>
            <a:r>
              <a:rPr lang="en-US" dirty="0"/>
              <a:t>A budget surplus is how much money the Federal Government has in excess to what it plans to spend. </a:t>
            </a:r>
            <a:endParaRPr lang="en-US" b="1" dirty="0"/>
          </a:p>
        </p:txBody>
      </p:sp>
      <p:sp>
        <p:nvSpPr>
          <p:cNvPr id="5" name="TextBox 4"/>
          <p:cNvSpPr txBox="1"/>
          <p:nvPr/>
        </p:nvSpPr>
        <p:spPr>
          <a:xfrm>
            <a:off x="6130835" y="4846812"/>
            <a:ext cx="1040670" cy="461665"/>
          </a:xfrm>
          <a:prstGeom prst="rect">
            <a:avLst/>
          </a:prstGeom>
          <a:noFill/>
        </p:spPr>
        <p:txBody>
          <a:bodyPr wrap="none" rtlCol="0">
            <a:spAutoFit/>
          </a:bodyPr>
          <a:lstStyle/>
          <a:p>
            <a:r>
              <a:rPr lang="en-US" sz="2400" dirty="0"/>
              <a:t>Deficit</a:t>
            </a:r>
          </a:p>
        </p:txBody>
      </p:sp>
      <p:sp>
        <p:nvSpPr>
          <p:cNvPr id="7" name="Rectangle 6"/>
          <p:cNvSpPr/>
          <p:nvPr/>
        </p:nvSpPr>
        <p:spPr>
          <a:xfrm>
            <a:off x="3001107" y="4210664"/>
            <a:ext cx="6259453" cy="20109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t>d</a:t>
            </a:r>
            <a:endParaRPr lang="en-US" sz="2400" dirty="0"/>
          </a:p>
        </p:txBody>
      </p:sp>
      <p:sp>
        <p:nvSpPr>
          <p:cNvPr id="6" name="Rectangle 5"/>
          <p:cNvSpPr/>
          <p:nvPr/>
        </p:nvSpPr>
        <p:spPr>
          <a:xfrm>
            <a:off x="3001109" y="4210664"/>
            <a:ext cx="4458788" cy="2010961"/>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t>National Budget</a:t>
            </a:r>
          </a:p>
          <a:p>
            <a:pPr algn="ctr"/>
            <a:r>
              <a:rPr lang="en-US" sz="2400" dirty="0"/>
              <a:t>How much the government plans to spend</a:t>
            </a:r>
          </a:p>
        </p:txBody>
      </p:sp>
      <p:sp>
        <p:nvSpPr>
          <p:cNvPr id="8" name="TextBox 7"/>
          <p:cNvSpPr txBox="1"/>
          <p:nvPr/>
        </p:nvSpPr>
        <p:spPr>
          <a:xfrm>
            <a:off x="7831307" y="5031478"/>
            <a:ext cx="1229824" cy="461665"/>
          </a:xfrm>
          <a:prstGeom prst="rect">
            <a:avLst/>
          </a:prstGeom>
          <a:noFill/>
        </p:spPr>
        <p:txBody>
          <a:bodyPr wrap="none" rtlCol="0">
            <a:spAutoFit/>
          </a:bodyPr>
          <a:lstStyle/>
          <a:p>
            <a:r>
              <a:rPr lang="en-US" sz="2400" dirty="0"/>
              <a:t>Surplus</a:t>
            </a:r>
          </a:p>
        </p:txBody>
      </p:sp>
      <p:sp>
        <p:nvSpPr>
          <p:cNvPr id="9" name="Rectangle 8"/>
          <p:cNvSpPr/>
          <p:nvPr/>
        </p:nvSpPr>
        <p:spPr>
          <a:xfrm>
            <a:off x="2632892" y="3143252"/>
            <a:ext cx="6995885" cy="954107"/>
          </a:xfrm>
          <a:prstGeom prst="rect">
            <a:avLst/>
          </a:prstGeom>
        </p:spPr>
        <p:txBody>
          <a:bodyPr wrap="square">
            <a:spAutoFit/>
          </a:bodyPr>
          <a:lstStyle/>
          <a:p>
            <a:pPr algn="ctr"/>
            <a:r>
              <a:rPr lang="en-US" sz="3200" dirty="0"/>
              <a:t>Total Revenue</a:t>
            </a:r>
          </a:p>
          <a:p>
            <a:pPr algn="ctr"/>
            <a:r>
              <a:rPr lang="en-US" sz="2400" dirty="0"/>
              <a:t>How much money the government has to spend. </a:t>
            </a:r>
          </a:p>
        </p:txBody>
      </p:sp>
      <p:sp>
        <p:nvSpPr>
          <p:cNvPr id="10" name="TextBox 9"/>
          <p:cNvSpPr txBox="1"/>
          <p:nvPr/>
        </p:nvSpPr>
        <p:spPr>
          <a:xfrm>
            <a:off x="658604" y="6297388"/>
            <a:ext cx="11584261" cy="461665"/>
          </a:xfrm>
          <a:prstGeom prst="rect">
            <a:avLst/>
          </a:prstGeom>
          <a:noFill/>
        </p:spPr>
        <p:txBody>
          <a:bodyPr wrap="none" rtlCol="0">
            <a:spAutoFit/>
          </a:bodyPr>
          <a:lstStyle/>
          <a:p>
            <a:r>
              <a:rPr lang="en-US" sz="2400" dirty="0"/>
              <a:t>A budget surplus occurs when the government spends less money then it brings in. </a:t>
            </a:r>
          </a:p>
        </p:txBody>
      </p:sp>
    </p:spTree>
    <p:extLst>
      <p:ext uri="{BB962C8B-B14F-4D97-AF65-F5344CB8AC3E}">
        <p14:creationId xmlns:p14="http://schemas.microsoft.com/office/powerpoint/2010/main" val="22371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Deficits</a:t>
            </a:r>
          </a:p>
        </p:txBody>
      </p:sp>
      <p:sp>
        <p:nvSpPr>
          <p:cNvPr id="3" name="Content Placeholder 2"/>
          <p:cNvSpPr>
            <a:spLocks noGrp="1"/>
          </p:cNvSpPr>
          <p:nvPr>
            <p:ph idx="1"/>
          </p:nvPr>
        </p:nvSpPr>
        <p:spPr>
          <a:xfrm>
            <a:off x="1039284" y="1388204"/>
            <a:ext cx="10111317" cy="4297363"/>
          </a:xfrm>
        </p:spPr>
        <p:txBody>
          <a:bodyPr/>
          <a:lstStyle/>
          <a:p>
            <a:r>
              <a:rPr lang="en-US" b="1" dirty="0"/>
              <a:t>Defined: </a:t>
            </a:r>
            <a:r>
              <a:rPr lang="en-US" dirty="0"/>
              <a:t>A budget deficit is how much money the Federal Government plans to spend that they do not have revenue to cover. </a:t>
            </a:r>
            <a:endParaRPr lang="en-US" b="1" dirty="0"/>
          </a:p>
        </p:txBody>
      </p:sp>
      <p:sp>
        <p:nvSpPr>
          <p:cNvPr id="4" name="Rectangle 3"/>
          <p:cNvSpPr/>
          <p:nvPr/>
        </p:nvSpPr>
        <p:spPr>
          <a:xfrm>
            <a:off x="3001107" y="3841332"/>
            <a:ext cx="6259453" cy="20109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5" name="Rectangle 4"/>
          <p:cNvSpPr/>
          <p:nvPr/>
        </p:nvSpPr>
        <p:spPr>
          <a:xfrm>
            <a:off x="3001109" y="3841332"/>
            <a:ext cx="4458788" cy="2010961"/>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t>Funded Spending</a:t>
            </a:r>
          </a:p>
          <a:p>
            <a:pPr algn="ctr"/>
            <a:r>
              <a:rPr lang="en-US" sz="2400" dirty="0"/>
              <a:t>Spending there is money to pay for</a:t>
            </a:r>
            <a:r>
              <a:rPr lang="en-US" sz="3200" dirty="0"/>
              <a:t>.</a:t>
            </a:r>
            <a:endParaRPr lang="en-US" sz="2667" dirty="0"/>
          </a:p>
          <a:p>
            <a:pPr algn="ctr"/>
            <a:endParaRPr lang="en-US" sz="2400" dirty="0"/>
          </a:p>
        </p:txBody>
      </p:sp>
      <p:sp>
        <p:nvSpPr>
          <p:cNvPr id="6" name="TextBox 5"/>
          <p:cNvSpPr txBox="1"/>
          <p:nvPr/>
        </p:nvSpPr>
        <p:spPr>
          <a:xfrm>
            <a:off x="3247300" y="2856446"/>
            <a:ext cx="6123791" cy="954107"/>
          </a:xfrm>
          <a:prstGeom prst="rect">
            <a:avLst/>
          </a:prstGeom>
          <a:noFill/>
        </p:spPr>
        <p:txBody>
          <a:bodyPr wrap="none" rtlCol="0">
            <a:spAutoFit/>
          </a:bodyPr>
          <a:lstStyle/>
          <a:p>
            <a:pPr algn="ctr"/>
            <a:r>
              <a:rPr lang="en-US" sz="3200" dirty="0"/>
              <a:t>National Budget</a:t>
            </a:r>
          </a:p>
          <a:p>
            <a:pPr algn="ctr"/>
            <a:r>
              <a:rPr lang="en-US" sz="2400" dirty="0"/>
              <a:t>How much the government plans to spend. </a:t>
            </a:r>
          </a:p>
        </p:txBody>
      </p:sp>
      <p:sp>
        <p:nvSpPr>
          <p:cNvPr id="7" name="TextBox 6"/>
          <p:cNvSpPr txBox="1"/>
          <p:nvPr/>
        </p:nvSpPr>
        <p:spPr>
          <a:xfrm>
            <a:off x="7908835" y="4477480"/>
            <a:ext cx="1040670" cy="461665"/>
          </a:xfrm>
          <a:prstGeom prst="rect">
            <a:avLst/>
          </a:prstGeom>
          <a:noFill/>
        </p:spPr>
        <p:txBody>
          <a:bodyPr wrap="none" rtlCol="0">
            <a:spAutoFit/>
          </a:bodyPr>
          <a:lstStyle/>
          <a:p>
            <a:r>
              <a:rPr lang="en-US" sz="2400" dirty="0"/>
              <a:t>Deficit</a:t>
            </a:r>
          </a:p>
        </p:txBody>
      </p:sp>
      <p:sp>
        <p:nvSpPr>
          <p:cNvPr id="8" name="TextBox 7"/>
          <p:cNvSpPr txBox="1"/>
          <p:nvPr/>
        </p:nvSpPr>
        <p:spPr>
          <a:xfrm>
            <a:off x="637119" y="6139420"/>
            <a:ext cx="11548995" cy="461665"/>
          </a:xfrm>
          <a:prstGeom prst="rect">
            <a:avLst/>
          </a:prstGeom>
          <a:noFill/>
        </p:spPr>
        <p:txBody>
          <a:bodyPr wrap="none" rtlCol="0">
            <a:spAutoFit/>
          </a:bodyPr>
          <a:lstStyle/>
          <a:p>
            <a:r>
              <a:rPr lang="en-US" sz="2400" dirty="0"/>
              <a:t>A budget deficit occurs when the government spends more money than it brings in. </a:t>
            </a:r>
          </a:p>
        </p:txBody>
      </p:sp>
    </p:spTree>
    <p:extLst>
      <p:ext uri="{BB962C8B-B14F-4D97-AF65-F5344CB8AC3E}">
        <p14:creationId xmlns:p14="http://schemas.microsoft.com/office/powerpoint/2010/main" val="353080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2754"/>
            <a:ext cx="11930743" cy="1283167"/>
          </a:xfrm>
        </p:spPr>
        <p:txBody>
          <a:bodyPr/>
          <a:lstStyle/>
          <a:p>
            <a:r>
              <a:rPr lang="en-US" dirty="0"/>
              <a:t>Responding To a Deficit</a:t>
            </a:r>
          </a:p>
        </p:txBody>
      </p:sp>
      <p:sp>
        <p:nvSpPr>
          <p:cNvPr id="3" name="Content Placeholder 2"/>
          <p:cNvSpPr>
            <a:spLocks noGrp="1"/>
          </p:cNvSpPr>
          <p:nvPr>
            <p:ph idx="1"/>
          </p:nvPr>
        </p:nvSpPr>
        <p:spPr/>
        <p:txBody>
          <a:bodyPr>
            <a:normAutofit fontScale="92500"/>
          </a:bodyPr>
          <a:lstStyle/>
          <a:p>
            <a:pPr>
              <a:buNone/>
            </a:pPr>
            <a:r>
              <a:rPr lang="en-US" dirty="0"/>
              <a:t>When there is a budget deficit Congress must either cut spending or find alternative ways to fund the deficit. There are two ways they can come up with additional revenue but each has its own challenges. </a:t>
            </a:r>
          </a:p>
          <a:p>
            <a:pPr>
              <a:buNone/>
            </a:pPr>
            <a:r>
              <a:rPr lang="en-US" b="1" dirty="0"/>
              <a:t>1. Create Money</a:t>
            </a:r>
            <a:r>
              <a:rPr lang="en-US" dirty="0"/>
              <a:t>: The government can print more money to pay for the additional spending but this can lead to inflation. </a:t>
            </a:r>
          </a:p>
          <a:p>
            <a:pPr>
              <a:buNone/>
            </a:pPr>
            <a:r>
              <a:rPr lang="en-US" b="1" dirty="0"/>
              <a:t>2. Borrowing Money:</a:t>
            </a:r>
            <a:r>
              <a:rPr lang="en-US" dirty="0"/>
              <a:t> The government can borrow money by issuing bonds. Borrowing to fund the deficits adds to the national debt. </a:t>
            </a:r>
            <a:r>
              <a:rPr lang="en-US" b="1" dirty="0"/>
              <a:t>This is the the option generally taken. </a:t>
            </a:r>
          </a:p>
        </p:txBody>
      </p:sp>
    </p:spTree>
    <p:extLst>
      <p:ext uri="{BB962C8B-B14F-4D97-AF65-F5344CB8AC3E}">
        <p14:creationId xmlns:p14="http://schemas.microsoft.com/office/powerpoint/2010/main" val="2176258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Why don’t they cut spending?</a:t>
            </a:r>
          </a:p>
        </p:txBody>
      </p:sp>
      <p:sp>
        <p:nvSpPr>
          <p:cNvPr id="3" name="Content Placeholder 2"/>
          <p:cNvSpPr>
            <a:spLocks noGrp="1"/>
          </p:cNvSpPr>
          <p:nvPr>
            <p:ph idx="1"/>
          </p:nvPr>
        </p:nvSpPr>
        <p:spPr/>
        <p:txBody>
          <a:bodyPr/>
          <a:lstStyle/>
          <a:p>
            <a:pPr algn="ctr">
              <a:buNone/>
            </a:pPr>
            <a:r>
              <a:rPr lang="en-US" dirty="0"/>
              <a:t>Spending cuts are unpopular because it means the government would have to terminate or cut back on programs. </a:t>
            </a:r>
          </a:p>
          <a:p>
            <a:pPr algn="ctr">
              <a:buNone/>
            </a:pPr>
            <a:r>
              <a:rPr lang="en-US" dirty="0"/>
              <a:t>There is also little incentive for politicians to fight for spending cuts because most of the benefits of spending cuts would be seen in other districts that they are not responsible for. </a:t>
            </a:r>
          </a:p>
        </p:txBody>
      </p:sp>
    </p:spTree>
    <p:extLst>
      <p:ext uri="{BB962C8B-B14F-4D97-AF65-F5344CB8AC3E}">
        <p14:creationId xmlns:p14="http://schemas.microsoft.com/office/powerpoint/2010/main" val="614323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Current National Debt</a:t>
            </a:r>
          </a:p>
        </p:txBody>
      </p:sp>
      <p:sp>
        <p:nvSpPr>
          <p:cNvPr id="3" name="Content Placeholder 2"/>
          <p:cNvSpPr>
            <a:spLocks noGrp="1"/>
          </p:cNvSpPr>
          <p:nvPr>
            <p:ph idx="1"/>
          </p:nvPr>
        </p:nvSpPr>
        <p:spPr/>
        <p:txBody>
          <a:bodyPr/>
          <a:lstStyle/>
          <a:p>
            <a:pPr marL="0" indent="0" algn="ctr">
              <a:buNone/>
            </a:pPr>
            <a:r>
              <a:rPr lang="en-US" dirty="0"/>
              <a:t>Click </a:t>
            </a:r>
            <a:r>
              <a:rPr lang="en-US" dirty="0">
                <a:hlinkClick r:id="rId2"/>
              </a:rPr>
              <a:t>here</a:t>
            </a:r>
            <a:r>
              <a:rPr lang="en-US" dirty="0"/>
              <a:t> to see the national debt in real time. </a:t>
            </a:r>
          </a:p>
        </p:txBody>
      </p:sp>
    </p:spTree>
    <p:extLst>
      <p:ext uri="{BB962C8B-B14F-4D97-AF65-F5344CB8AC3E}">
        <p14:creationId xmlns:p14="http://schemas.microsoft.com/office/powerpoint/2010/main" val="310546590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1220</Words>
  <Application>Microsoft Office PowerPoint</Application>
  <PresentationFormat>Widescreen</PresentationFormat>
  <Paragraphs>115</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Unit 5: Extended Aggregate Models, Growth &amp; Stability</vt:lpstr>
      <vt:lpstr>Refresher:Budget Process</vt:lpstr>
      <vt:lpstr>What is the national debt?</vt:lpstr>
      <vt:lpstr>PowerPoint Presentation</vt:lpstr>
      <vt:lpstr>Budget Surplus</vt:lpstr>
      <vt:lpstr>Budget Deficits</vt:lpstr>
      <vt:lpstr>Responding To a Deficit</vt:lpstr>
      <vt:lpstr>Why don’t they cut spending?</vt:lpstr>
      <vt:lpstr>The Current National Debt</vt:lpstr>
      <vt:lpstr>How Did the National debt get so large?!!</vt:lpstr>
      <vt:lpstr>PowerPoint Presentation</vt:lpstr>
      <vt:lpstr>PowerPoint Presentation</vt:lpstr>
      <vt:lpstr>PowerPoint Presentation</vt:lpstr>
      <vt:lpstr>PowerPoint Presentation</vt:lpstr>
      <vt:lpstr>PowerPoint Presentation</vt:lpstr>
      <vt:lpstr>Conclusions</vt:lpstr>
      <vt:lpstr>What will happen if the debt if isn’t brought under control? </vt:lpstr>
    </vt:vector>
  </TitlesOfParts>
  <Company>Leon County Schools -LCSB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Extended Aggregate Models, Growth &amp; Stability</dc:title>
  <dc:creator>Geiger, Amanda</dc:creator>
  <cp:lastModifiedBy>Geiger, Amanda</cp:lastModifiedBy>
  <cp:revision>5</cp:revision>
  <dcterms:created xsi:type="dcterms:W3CDTF">2016-04-13T15:41:41Z</dcterms:created>
  <dcterms:modified xsi:type="dcterms:W3CDTF">2020-04-01T19:10:49Z</dcterms:modified>
</cp:coreProperties>
</file>