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2" r:id="rId6"/>
    <p:sldId id="263" r:id="rId7"/>
    <p:sldId id="264" r:id="rId8"/>
    <p:sldId id="266" r:id="rId9"/>
    <p:sldId id="267" r:id="rId10"/>
    <p:sldId id="268" r:id="rId11"/>
    <p:sldId id="270" r:id="rId12"/>
    <p:sldId id="271" r:id="rId13"/>
    <p:sldId id="274" r:id="rId14"/>
    <p:sldId id="275"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99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1" d="100"/>
          <a:sy n="71" d="100"/>
        </p:scale>
        <p:origin x="9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692E67-F526-A641-8279-FD7FDC2A6AE9}"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FA13A502-D5F6-C04A-BC18-A8A20F3670BA}">
      <dgm:prSet phldrT="[Text]"/>
      <dgm:spPr/>
      <dgm:t>
        <a:bodyPr/>
        <a:lstStyle/>
        <a:p>
          <a:r>
            <a:rPr lang="en-US" dirty="0" smtClean="0"/>
            <a:t>Strengths</a:t>
          </a:r>
          <a:endParaRPr lang="en-US" dirty="0"/>
        </a:p>
      </dgm:t>
    </dgm:pt>
    <dgm:pt modelId="{13DE36E0-5287-1147-997C-7C9C62DEC0E9}" type="parTrans" cxnId="{FD36C09B-4628-7B4F-A927-0E4DF68F427E}">
      <dgm:prSet/>
      <dgm:spPr/>
      <dgm:t>
        <a:bodyPr/>
        <a:lstStyle/>
        <a:p>
          <a:endParaRPr lang="en-US"/>
        </a:p>
      </dgm:t>
    </dgm:pt>
    <dgm:pt modelId="{65555501-3129-224D-B569-B0D105E936AD}" type="sibTrans" cxnId="{FD36C09B-4628-7B4F-A927-0E4DF68F427E}">
      <dgm:prSet/>
      <dgm:spPr/>
      <dgm:t>
        <a:bodyPr/>
        <a:lstStyle/>
        <a:p>
          <a:endParaRPr lang="en-US"/>
        </a:p>
      </dgm:t>
    </dgm:pt>
    <dgm:pt modelId="{38EC8577-3824-F246-AB89-505187BCEFDC}">
      <dgm:prSet phldrT="[Text]"/>
      <dgm:spPr/>
      <dgm:t>
        <a:bodyPr/>
        <a:lstStyle/>
        <a:p>
          <a:r>
            <a:rPr lang="en-US" dirty="0" smtClean="0"/>
            <a:t>The market will always find equilibrium. </a:t>
          </a:r>
          <a:endParaRPr lang="en-US" dirty="0"/>
        </a:p>
      </dgm:t>
    </dgm:pt>
    <dgm:pt modelId="{074F526A-982E-7941-BFAC-68ACAC353514}" type="parTrans" cxnId="{7B83C887-61F3-0A48-BE78-004DD018FD68}">
      <dgm:prSet/>
      <dgm:spPr/>
      <dgm:t>
        <a:bodyPr/>
        <a:lstStyle/>
        <a:p>
          <a:endParaRPr lang="en-US"/>
        </a:p>
      </dgm:t>
    </dgm:pt>
    <dgm:pt modelId="{493AB833-086D-4445-9E28-73D6E451F064}" type="sibTrans" cxnId="{7B83C887-61F3-0A48-BE78-004DD018FD68}">
      <dgm:prSet/>
      <dgm:spPr/>
      <dgm:t>
        <a:bodyPr/>
        <a:lstStyle/>
        <a:p>
          <a:endParaRPr lang="en-US"/>
        </a:p>
      </dgm:t>
    </dgm:pt>
    <dgm:pt modelId="{789B94DE-CCB6-5D49-8FC4-8806CDC90171}">
      <dgm:prSet phldrT="[Text]"/>
      <dgm:spPr/>
      <dgm:t>
        <a:bodyPr/>
        <a:lstStyle/>
        <a:p>
          <a:r>
            <a:rPr lang="en-US" dirty="0" smtClean="0"/>
            <a:t>Weaknesses</a:t>
          </a:r>
          <a:endParaRPr lang="en-US" dirty="0"/>
        </a:p>
      </dgm:t>
    </dgm:pt>
    <dgm:pt modelId="{07CAFE8D-C80B-464B-9D9F-B850D5C1B396}" type="parTrans" cxnId="{838FD3FA-DA1E-094E-9284-F5C48160739C}">
      <dgm:prSet/>
      <dgm:spPr/>
      <dgm:t>
        <a:bodyPr/>
        <a:lstStyle/>
        <a:p>
          <a:endParaRPr lang="en-US"/>
        </a:p>
      </dgm:t>
    </dgm:pt>
    <dgm:pt modelId="{3081D5A6-D465-AE40-AED8-A7B652ECD22B}" type="sibTrans" cxnId="{838FD3FA-DA1E-094E-9284-F5C48160739C}">
      <dgm:prSet/>
      <dgm:spPr/>
      <dgm:t>
        <a:bodyPr/>
        <a:lstStyle/>
        <a:p>
          <a:endParaRPr lang="en-US"/>
        </a:p>
      </dgm:t>
    </dgm:pt>
    <dgm:pt modelId="{F1ADA2B4-6C21-7649-8351-AEACC6752F2D}">
      <dgm:prSet phldrT="[Text]"/>
      <dgm:spPr/>
      <dgm:t>
        <a:bodyPr/>
        <a:lstStyle/>
        <a:p>
          <a:r>
            <a:rPr lang="en-US" dirty="0" smtClean="0"/>
            <a:t>The business cycle may take a long time to balance.</a:t>
          </a:r>
          <a:endParaRPr lang="en-US" dirty="0"/>
        </a:p>
      </dgm:t>
    </dgm:pt>
    <dgm:pt modelId="{03BC9268-A1EC-2845-97AD-2A7AA2E081E0}" type="parTrans" cxnId="{2FA25689-32CA-784F-8F9E-0FE2AA824B88}">
      <dgm:prSet/>
      <dgm:spPr/>
      <dgm:t>
        <a:bodyPr/>
        <a:lstStyle/>
        <a:p>
          <a:endParaRPr lang="en-US"/>
        </a:p>
      </dgm:t>
    </dgm:pt>
    <dgm:pt modelId="{FFC6D8A4-66AA-D642-95EB-6435FBA12A82}" type="sibTrans" cxnId="{2FA25689-32CA-784F-8F9E-0FE2AA824B88}">
      <dgm:prSet/>
      <dgm:spPr/>
      <dgm:t>
        <a:bodyPr/>
        <a:lstStyle/>
        <a:p>
          <a:endParaRPr lang="en-US"/>
        </a:p>
      </dgm:t>
    </dgm:pt>
    <dgm:pt modelId="{7A366F69-26BF-9C46-8D04-410F503E9E95}" type="pres">
      <dgm:prSet presAssocID="{A1692E67-F526-A641-8279-FD7FDC2A6AE9}" presName="Name0" presStyleCnt="0">
        <dgm:presLayoutVars>
          <dgm:dir/>
          <dgm:animLvl val="lvl"/>
          <dgm:resizeHandles val="exact"/>
        </dgm:presLayoutVars>
      </dgm:prSet>
      <dgm:spPr/>
      <dgm:t>
        <a:bodyPr/>
        <a:lstStyle/>
        <a:p>
          <a:endParaRPr lang="en-US"/>
        </a:p>
      </dgm:t>
    </dgm:pt>
    <dgm:pt modelId="{42FBA419-9D1C-C241-8BE6-1B4E9CB338BE}" type="pres">
      <dgm:prSet presAssocID="{FA13A502-D5F6-C04A-BC18-A8A20F3670BA}" presName="composite" presStyleCnt="0"/>
      <dgm:spPr/>
    </dgm:pt>
    <dgm:pt modelId="{11724487-D337-5041-BC20-2FA5145B3504}" type="pres">
      <dgm:prSet presAssocID="{FA13A502-D5F6-C04A-BC18-A8A20F3670BA}" presName="parTx" presStyleLbl="alignNode1" presStyleIdx="0" presStyleCnt="2" custLinFactNeighborX="-1" custLinFactNeighborY="-836">
        <dgm:presLayoutVars>
          <dgm:chMax val="0"/>
          <dgm:chPref val="0"/>
          <dgm:bulletEnabled val="1"/>
        </dgm:presLayoutVars>
      </dgm:prSet>
      <dgm:spPr/>
      <dgm:t>
        <a:bodyPr/>
        <a:lstStyle/>
        <a:p>
          <a:endParaRPr lang="en-US"/>
        </a:p>
      </dgm:t>
    </dgm:pt>
    <dgm:pt modelId="{FD609FC7-0CE2-B943-B06F-7EA80366509A}" type="pres">
      <dgm:prSet presAssocID="{FA13A502-D5F6-C04A-BC18-A8A20F3670BA}" presName="desTx" presStyleLbl="alignAccFollowNode1" presStyleIdx="0" presStyleCnt="2" custLinFactNeighborX="-15015" custLinFactNeighborY="19666">
        <dgm:presLayoutVars>
          <dgm:bulletEnabled val="1"/>
        </dgm:presLayoutVars>
      </dgm:prSet>
      <dgm:spPr/>
      <dgm:t>
        <a:bodyPr/>
        <a:lstStyle/>
        <a:p>
          <a:endParaRPr lang="en-US"/>
        </a:p>
      </dgm:t>
    </dgm:pt>
    <dgm:pt modelId="{38FA3A1C-C696-034F-AA3D-8A0E62407C84}" type="pres">
      <dgm:prSet presAssocID="{65555501-3129-224D-B569-B0D105E936AD}" presName="space" presStyleCnt="0"/>
      <dgm:spPr/>
    </dgm:pt>
    <dgm:pt modelId="{228F30B0-26B9-E945-B8CF-0ABE86DDAE55}" type="pres">
      <dgm:prSet presAssocID="{789B94DE-CCB6-5D49-8FC4-8806CDC90171}" presName="composite" presStyleCnt="0"/>
      <dgm:spPr/>
    </dgm:pt>
    <dgm:pt modelId="{154D4D88-740B-FA45-85C5-13CC7029484A}" type="pres">
      <dgm:prSet presAssocID="{789B94DE-CCB6-5D49-8FC4-8806CDC90171}" presName="parTx" presStyleLbl="alignNode1" presStyleIdx="1" presStyleCnt="2">
        <dgm:presLayoutVars>
          <dgm:chMax val="0"/>
          <dgm:chPref val="0"/>
          <dgm:bulletEnabled val="1"/>
        </dgm:presLayoutVars>
      </dgm:prSet>
      <dgm:spPr/>
      <dgm:t>
        <a:bodyPr/>
        <a:lstStyle/>
        <a:p>
          <a:endParaRPr lang="en-US"/>
        </a:p>
      </dgm:t>
    </dgm:pt>
    <dgm:pt modelId="{A4A7E733-BF52-C846-A1AB-E9E45A86D9CE}" type="pres">
      <dgm:prSet presAssocID="{789B94DE-CCB6-5D49-8FC4-8806CDC90171}" presName="desTx" presStyleLbl="alignAccFollowNode1" presStyleIdx="1" presStyleCnt="2">
        <dgm:presLayoutVars>
          <dgm:bulletEnabled val="1"/>
        </dgm:presLayoutVars>
      </dgm:prSet>
      <dgm:spPr/>
      <dgm:t>
        <a:bodyPr/>
        <a:lstStyle/>
        <a:p>
          <a:endParaRPr lang="en-US"/>
        </a:p>
      </dgm:t>
    </dgm:pt>
  </dgm:ptLst>
  <dgm:cxnLst>
    <dgm:cxn modelId="{26425858-C5B3-466C-85E6-C9B6094CEC49}" type="presOf" srcId="{F1ADA2B4-6C21-7649-8351-AEACC6752F2D}" destId="{A4A7E733-BF52-C846-A1AB-E9E45A86D9CE}" srcOrd="0" destOrd="0" presId="urn:microsoft.com/office/officeart/2005/8/layout/hList1"/>
    <dgm:cxn modelId="{7B83C887-61F3-0A48-BE78-004DD018FD68}" srcId="{FA13A502-D5F6-C04A-BC18-A8A20F3670BA}" destId="{38EC8577-3824-F246-AB89-505187BCEFDC}" srcOrd="0" destOrd="0" parTransId="{074F526A-982E-7941-BFAC-68ACAC353514}" sibTransId="{493AB833-086D-4445-9E28-73D6E451F064}"/>
    <dgm:cxn modelId="{0BD6711D-5D26-4A3E-94BC-E036046A8EC8}" type="presOf" srcId="{789B94DE-CCB6-5D49-8FC4-8806CDC90171}" destId="{154D4D88-740B-FA45-85C5-13CC7029484A}" srcOrd="0" destOrd="0" presId="urn:microsoft.com/office/officeart/2005/8/layout/hList1"/>
    <dgm:cxn modelId="{2FA25689-32CA-784F-8F9E-0FE2AA824B88}" srcId="{789B94DE-CCB6-5D49-8FC4-8806CDC90171}" destId="{F1ADA2B4-6C21-7649-8351-AEACC6752F2D}" srcOrd="0" destOrd="0" parTransId="{03BC9268-A1EC-2845-97AD-2A7AA2E081E0}" sibTransId="{FFC6D8A4-66AA-D642-95EB-6435FBA12A82}"/>
    <dgm:cxn modelId="{FD36C09B-4628-7B4F-A927-0E4DF68F427E}" srcId="{A1692E67-F526-A641-8279-FD7FDC2A6AE9}" destId="{FA13A502-D5F6-C04A-BC18-A8A20F3670BA}" srcOrd="0" destOrd="0" parTransId="{13DE36E0-5287-1147-997C-7C9C62DEC0E9}" sibTransId="{65555501-3129-224D-B569-B0D105E936AD}"/>
    <dgm:cxn modelId="{99E97425-96AA-479A-8884-6D0521A75424}" type="presOf" srcId="{38EC8577-3824-F246-AB89-505187BCEFDC}" destId="{FD609FC7-0CE2-B943-B06F-7EA80366509A}" srcOrd="0" destOrd="0" presId="urn:microsoft.com/office/officeart/2005/8/layout/hList1"/>
    <dgm:cxn modelId="{1F30DB5D-3A20-48E3-B0A2-45A447EB9718}" type="presOf" srcId="{A1692E67-F526-A641-8279-FD7FDC2A6AE9}" destId="{7A366F69-26BF-9C46-8D04-410F503E9E95}" srcOrd="0" destOrd="0" presId="urn:microsoft.com/office/officeart/2005/8/layout/hList1"/>
    <dgm:cxn modelId="{FD6D00A6-7A5E-4BB8-90AF-E0849C5F22E8}" type="presOf" srcId="{FA13A502-D5F6-C04A-BC18-A8A20F3670BA}" destId="{11724487-D337-5041-BC20-2FA5145B3504}" srcOrd="0" destOrd="0" presId="urn:microsoft.com/office/officeart/2005/8/layout/hList1"/>
    <dgm:cxn modelId="{838FD3FA-DA1E-094E-9284-F5C48160739C}" srcId="{A1692E67-F526-A641-8279-FD7FDC2A6AE9}" destId="{789B94DE-CCB6-5D49-8FC4-8806CDC90171}" srcOrd="1" destOrd="0" parTransId="{07CAFE8D-C80B-464B-9D9F-B850D5C1B396}" sibTransId="{3081D5A6-D465-AE40-AED8-A7B652ECD22B}"/>
    <dgm:cxn modelId="{96B1374D-4020-40E8-A61E-9E4BF5928D43}" type="presParOf" srcId="{7A366F69-26BF-9C46-8D04-410F503E9E95}" destId="{42FBA419-9D1C-C241-8BE6-1B4E9CB338BE}" srcOrd="0" destOrd="0" presId="urn:microsoft.com/office/officeart/2005/8/layout/hList1"/>
    <dgm:cxn modelId="{F7892789-83F4-41B0-ADC1-B3916073437A}" type="presParOf" srcId="{42FBA419-9D1C-C241-8BE6-1B4E9CB338BE}" destId="{11724487-D337-5041-BC20-2FA5145B3504}" srcOrd="0" destOrd="0" presId="urn:microsoft.com/office/officeart/2005/8/layout/hList1"/>
    <dgm:cxn modelId="{AAA80D1A-BF95-456E-93A6-38EC38F73679}" type="presParOf" srcId="{42FBA419-9D1C-C241-8BE6-1B4E9CB338BE}" destId="{FD609FC7-0CE2-B943-B06F-7EA80366509A}" srcOrd="1" destOrd="0" presId="urn:microsoft.com/office/officeart/2005/8/layout/hList1"/>
    <dgm:cxn modelId="{00107812-7865-4E8F-AA38-02C966E8EF9E}" type="presParOf" srcId="{7A366F69-26BF-9C46-8D04-410F503E9E95}" destId="{38FA3A1C-C696-034F-AA3D-8A0E62407C84}" srcOrd="1" destOrd="0" presId="urn:microsoft.com/office/officeart/2005/8/layout/hList1"/>
    <dgm:cxn modelId="{47ACE119-E108-475D-9A9A-985C6BC3653A}" type="presParOf" srcId="{7A366F69-26BF-9C46-8D04-410F503E9E95}" destId="{228F30B0-26B9-E945-B8CF-0ABE86DDAE55}" srcOrd="2" destOrd="0" presId="urn:microsoft.com/office/officeart/2005/8/layout/hList1"/>
    <dgm:cxn modelId="{8F64F036-04BB-44CB-BA3A-103EE5A3383A}" type="presParOf" srcId="{228F30B0-26B9-E945-B8CF-0ABE86DDAE55}" destId="{154D4D88-740B-FA45-85C5-13CC7029484A}" srcOrd="0" destOrd="0" presId="urn:microsoft.com/office/officeart/2005/8/layout/hList1"/>
    <dgm:cxn modelId="{79A40CCD-B28A-4076-BDF9-025843F8D260}" type="presParOf" srcId="{228F30B0-26B9-E945-B8CF-0ABE86DDAE55}" destId="{A4A7E733-BF52-C846-A1AB-E9E45A86D9C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692E67-F526-A641-8279-FD7FDC2A6AE9}"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FA13A502-D5F6-C04A-BC18-A8A20F3670BA}">
      <dgm:prSet phldrT="[Text]"/>
      <dgm:spPr/>
      <dgm:t>
        <a:bodyPr/>
        <a:lstStyle/>
        <a:p>
          <a:r>
            <a:rPr lang="en-US" dirty="0" smtClean="0"/>
            <a:t>Strengths</a:t>
          </a:r>
          <a:endParaRPr lang="en-US" dirty="0"/>
        </a:p>
      </dgm:t>
    </dgm:pt>
    <dgm:pt modelId="{13DE36E0-5287-1147-997C-7C9C62DEC0E9}" type="parTrans" cxnId="{FD36C09B-4628-7B4F-A927-0E4DF68F427E}">
      <dgm:prSet/>
      <dgm:spPr/>
      <dgm:t>
        <a:bodyPr/>
        <a:lstStyle/>
        <a:p>
          <a:endParaRPr lang="en-US"/>
        </a:p>
      </dgm:t>
    </dgm:pt>
    <dgm:pt modelId="{65555501-3129-224D-B569-B0D105E936AD}" type="sibTrans" cxnId="{FD36C09B-4628-7B4F-A927-0E4DF68F427E}">
      <dgm:prSet/>
      <dgm:spPr/>
      <dgm:t>
        <a:bodyPr/>
        <a:lstStyle/>
        <a:p>
          <a:endParaRPr lang="en-US"/>
        </a:p>
      </dgm:t>
    </dgm:pt>
    <dgm:pt modelId="{38EC8577-3824-F246-AB89-505187BCEFDC}">
      <dgm:prSet phldrT="[Text]"/>
      <dgm:spPr/>
      <dgm:t>
        <a:bodyPr/>
        <a:lstStyle/>
        <a:p>
          <a:r>
            <a:rPr lang="en-US" dirty="0" smtClean="0"/>
            <a:t>Government spending can have a greater multiplier effect on GDP then other changes. </a:t>
          </a:r>
          <a:endParaRPr lang="en-US" dirty="0"/>
        </a:p>
      </dgm:t>
    </dgm:pt>
    <dgm:pt modelId="{074F526A-982E-7941-BFAC-68ACAC353514}" type="parTrans" cxnId="{7B83C887-61F3-0A48-BE78-004DD018FD68}">
      <dgm:prSet/>
      <dgm:spPr/>
      <dgm:t>
        <a:bodyPr/>
        <a:lstStyle/>
        <a:p>
          <a:endParaRPr lang="en-US"/>
        </a:p>
      </dgm:t>
    </dgm:pt>
    <dgm:pt modelId="{493AB833-086D-4445-9E28-73D6E451F064}" type="sibTrans" cxnId="{7B83C887-61F3-0A48-BE78-004DD018FD68}">
      <dgm:prSet/>
      <dgm:spPr/>
      <dgm:t>
        <a:bodyPr/>
        <a:lstStyle/>
        <a:p>
          <a:endParaRPr lang="en-US"/>
        </a:p>
      </dgm:t>
    </dgm:pt>
    <dgm:pt modelId="{789B94DE-CCB6-5D49-8FC4-8806CDC90171}">
      <dgm:prSet phldrT="[Text]"/>
      <dgm:spPr/>
      <dgm:t>
        <a:bodyPr/>
        <a:lstStyle/>
        <a:p>
          <a:r>
            <a:rPr lang="en-US" dirty="0" smtClean="0"/>
            <a:t>Weaknesses</a:t>
          </a:r>
          <a:endParaRPr lang="en-US" dirty="0"/>
        </a:p>
      </dgm:t>
    </dgm:pt>
    <dgm:pt modelId="{07CAFE8D-C80B-464B-9D9F-B850D5C1B396}" type="parTrans" cxnId="{838FD3FA-DA1E-094E-9284-F5C48160739C}">
      <dgm:prSet/>
      <dgm:spPr/>
      <dgm:t>
        <a:bodyPr/>
        <a:lstStyle/>
        <a:p>
          <a:endParaRPr lang="en-US"/>
        </a:p>
      </dgm:t>
    </dgm:pt>
    <dgm:pt modelId="{3081D5A6-D465-AE40-AED8-A7B652ECD22B}" type="sibTrans" cxnId="{838FD3FA-DA1E-094E-9284-F5C48160739C}">
      <dgm:prSet/>
      <dgm:spPr/>
      <dgm:t>
        <a:bodyPr/>
        <a:lstStyle/>
        <a:p>
          <a:endParaRPr lang="en-US"/>
        </a:p>
      </dgm:t>
    </dgm:pt>
    <dgm:pt modelId="{F1ADA2B4-6C21-7649-8351-AEACC6752F2D}">
      <dgm:prSet phldrT="[Text]"/>
      <dgm:spPr/>
      <dgm:t>
        <a:bodyPr/>
        <a:lstStyle/>
        <a:p>
          <a:r>
            <a:rPr lang="en-US" dirty="0" smtClean="0"/>
            <a:t>Often leads to the growth of inefficient, corrupted spending.  </a:t>
          </a:r>
          <a:endParaRPr lang="en-US" dirty="0"/>
        </a:p>
      </dgm:t>
    </dgm:pt>
    <dgm:pt modelId="{03BC9268-A1EC-2845-97AD-2A7AA2E081E0}" type="parTrans" cxnId="{2FA25689-32CA-784F-8F9E-0FE2AA824B88}">
      <dgm:prSet/>
      <dgm:spPr/>
      <dgm:t>
        <a:bodyPr/>
        <a:lstStyle/>
        <a:p>
          <a:endParaRPr lang="en-US"/>
        </a:p>
      </dgm:t>
    </dgm:pt>
    <dgm:pt modelId="{FFC6D8A4-66AA-D642-95EB-6435FBA12A82}" type="sibTrans" cxnId="{2FA25689-32CA-784F-8F9E-0FE2AA824B88}">
      <dgm:prSet/>
      <dgm:spPr/>
      <dgm:t>
        <a:bodyPr/>
        <a:lstStyle/>
        <a:p>
          <a:endParaRPr lang="en-US"/>
        </a:p>
      </dgm:t>
    </dgm:pt>
    <dgm:pt modelId="{FD264DEC-6D08-0749-A644-077FDA276AC0}">
      <dgm:prSet phldrT="[Text]"/>
      <dgm:spPr/>
      <dgm:t>
        <a:bodyPr/>
        <a:lstStyle/>
        <a:p>
          <a:r>
            <a:rPr lang="en-US" dirty="0" smtClean="0"/>
            <a:t>Difficult to fine tune fiscal policy. Small changes are difficult to make because of the way government spending is determined.</a:t>
          </a:r>
          <a:endParaRPr lang="en-US" dirty="0"/>
        </a:p>
      </dgm:t>
    </dgm:pt>
    <dgm:pt modelId="{24330578-F203-A04D-8133-09C051CBBFDD}" type="parTrans" cxnId="{95717670-9520-AF4C-A959-8563605DC7B0}">
      <dgm:prSet/>
      <dgm:spPr/>
      <dgm:t>
        <a:bodyPr/>
        <a:lstStyle/>
        <a:p>
          <a:endParaRPr lang="en-US"/>
        </a:p>
      </dgm:t>
    </dgm:pt>
    <dgm:pt modelId="{EA7E98DC-CA81-0843-99E1-7661ECA621FF}" type="sibTrans" cxnId="{95717670-9520-AF4C-A959-8563605DC7B0}">
      <dgm:prSet/>
      <dgm:spPr/>
      <dgm:t>
        <a:bodyPr/>
        <a:lstStyle/>
        <a:p>
          <a:endParaRPr lang="en-US"/>
        </a:p>
      </dgm:t>
    </dgm:pt>
    <dgm:pt modelId="{24FD2087-7FD8-FD45-AD7D-AAD4CD8A6EC1}">
      <dgm:prSet phldrT="[Text]"/>
      <dgm:spPr/>
      <dgm:t>
        <a:bodyPr/>
        <a:lstStyle/>
        <a:p>
          <a:r>
            <a:rPr lang="en-US" dirty="0" smtClean="0"/>
            <a:t>Easy to increase national debt as large deficits are run. </a:t>
          </a:r>
          <a:endParaRPr lang="en-US" dirty="0"/>
        </a:p>
      </dgm:t>
    </dgm:pt>
    <dgm:pt modelId="{5F9EE003-2378-684F-BC65-CC3381A1952F}" type="parTrans" cxnId="{E639BF56-8B28-D44C-8D0A-3296CB3FB4B8}">
      <dgm:prSet/>
      <dgm:spPr/>
      <dgm:t>
        <a:bodyPr/>
        <a:lstStyle/>
        <a:p>
          <a:endParaRPr lang="en-US"/>
        </a:p>
      </dgm:t>
    </dgm:pt>
    <dgm:pt modelId="{0E8E3D3C-114A-1343-846F-DD71966AC99E}" type="sibTrans" cxnId="{E639BF56-8B28-D44C-8D0A-3296CB3FB4B8}">
      <dgm:prSet/>
      <dgm:spPr/>
      <dgm:t>
        <a:bodyPr/>
        <a:lstStyle/>
        <a:p>
          <a:endParaRPr lang="en-US"/>
        </a:p>
      </dgm:t>
    </dgm:pt>
    <dgm:pt modelId="{1A0B96EC-D5BB-498B-8E20-C296405EE071}">
      <dgm:prSet phldrT="[Text]"/>
      <dgm:spPr/>
      <dgm:t>
        <a:bodyPr/>
        <a:lstStyle/>
        <a:p>
          <a:r>
            <a:rPr lang="en-US" dirty="0" smtClean="0"/>
            <a:t>Government because they can borrow or print money are not limited in their spending. </a:t>
          </a:r>
          <a:endParaRPr lang="en-US" dirty="0"/>
        </a:p>
      </dgm:t>
    </dgm:pt>
    <dgm:pt modelId="{78BD7DD8-28BD-478C-9377-A8F34BD510C1}" type="parTrans" cxnId="{201A7041-848F-4B0C-81E5-ACA44E354CCB}">
      <dgm:prSet/>
      <dgm:spPr/>
    </dgm:pt>
    <dgm:pt modelId="{7A86822F-55B6-429F-B850-4B04AFA4396B}" type="sibTrans" cxnId="{201A7041-848F-4B0C-81E5-ACA44E354CCB}">
      <dgm:prSet/>
      <dgm:spPr/>
    </dgm:pt>
    <dgm:pt modelId="{7A366F69-26BF-9C46-8D04-410F503E9E95}" type="pres">
      <dgm:prSet presAssocID="{A1692E67-F526-A641-8279-FD7FDC2A6AE9}" presName="Name0" presStyleCnt="0">
        <dgm:presLayoutVars>
          <dgm:dir/>
          <dgm:animLvl val="lvl"/>
          <dgm:resizeHandles val="exact"/>
        </dgm:presLayoutVars>
      </dgm:prSet>
      <dgm:spPr/>
      <dgm:t>
        <a:bodyPr/>
        <a:lstStyle/>
        <a:p>
          <a:endParaRPr lang="en-US"/>
        </a:p>
      </dgm:t>
    </dgm:pt>
    <dgm:pt modelId="{42FBA419-9D1C-C241-8BE6-1B4E9CB338BE}" type="pres">
      <dgm:prSet presAssocID="{FA13A502-D5F6-C04A-BC18-A8A20F3670BA}" presName="composite" presStyleCnt="0"/>
      <dgm:spPr/>
    </dgm:pt>
    <dgm:pt modelId="{11724487-D337-5041-BC20-2FA5145B3504}" type="pres">
      <dgm:prSet presAssocID="{FA13A502-D5F6-C04A-BC18-A8A20F3670BA}" presName="parTx" presStyleLbl="alignNode1" presStyleIdx="0" presStyleCnt="2" custLinFactNeighborX="-1" custLinFactNeighborY="-836">
        <dgm:presLayoutVars>
          <dgm:chMax val="0"/>
          <dgm:chPref val="0"/>
          <dgm:bulletEnabled val="1"/>
        </dgm:presLayoutVars>
      </dgm:prSet>
      <dgm:spPr/>
      <dgm:t>
        <a:bodyPr/>
        <a:lstStyle/>
        <a:p>
          <a:endParaRPr lang="en-US"/>
        </a:p>
      </dgm:t>
    </dgm:pt>
    <dgm:pt modelId="{FD609FC7-0CE2-B943-B06F-7EA80366509A}" type="pres">
      <dgm:prSet presAssocID="{FA13A502-D5F6-C04A-BC18-A8A20F3670BA}" presName="desTx" presStyleLbl="alignAccFollowNode1" presStyleIdx="0" presStyleCnt="2">
        <dgm:presLayoutVars>
          <dgm:bulletEnabled val="1"/>
        </dgm:presLayoutVars>
      </dgm:prSet>
      <dgm:spPr/>
      <dgm:t>
        <a:bodyPr/>
        <a:lstStyle/>
        <a:p>
          <a:endParaRPr lang="en-US"/>
        </a:p>
      </dgm:t>
    </dgm:pt>
    <dgm:pt modelId="{38FA3A1C-C696-034F-AA3D-8A0E62407C84}" type="pres">
      <dgm:prSet presAssocID="{65555501-3129-224D-B569-B0D105E936AD}" presName="space" presStyleCnt="0"/>
      <dgm:spPr/>
    </dgm:pt>
    <dgm:pt modelId="{228F30B0-26B9-E945-B8CF-0ABE86DDAE55}" type="pres">
      <dgm:prSet presAssocID="{789B94DE-CCB6-5D49-8FC4-8806CDC90171}" presName="composite" presStyleCnt="0"/>
      <dgm:spPr/>
    </dgm:pt>
    <dgm:pt modelId="{154D4D88-740B-FA45-85C5-13CC7029484A}" type="pres">
      <dgm:prSet presAssocID="{789B94DE-CCB6-5D49-8FC4-8806CDC90171}" presName="parTx" presStyleLbl="alignNode1" presStyleIdx="1" presStyleCnt="2">
        <dgm:presLayoutVars>
          <dgm:chMax val="0"/>
          <dgm:chPref val="0"/>
          <dgm:bulletEnabled val="1"/>
        </dgm:presLayoutVars>
      </dgm:prSet>
      <dgm:spPr/>
      <dgm:t>
        <a:bodyPr/>
        <a:lstStyle/>
        <a:p>
          <a:endParaRPr lang="en-US"/>
        </a:p>
      </dgm:t>
    </dgm:pt>
    <dgm:pt modelId="{A4A7E733-BF52-C846-A1AB-E9E45A86D9CE}" type="pres">
      <dgm:prSet presAssocID="{789B94DE-CCB6-5D49-8FC4-8806CDC90171}" presName="desTx" presStyleLbl="alignAccFollowNode1" presStyleIdx="1" presStyleCnt="2">
        <dgm:presLayoutVars>
          <dgm:bulletEnabled val="1"/>
        </dgm:presLayoutVars>
      </dgm:prSet>
      <dgm:spPr/>
      <dgm:t>
        <a:bodyPr/>
        <a:lstStyle/>
        <a:p>
          <a:endParaRPr lang="en-US"/>
        </a:p>
      </dgm:t>
    </dgm:pt>
  </dgm:ptLst>
  <dgm:cxnLst>
    <dgm:cxn modelId="{1E4612AA-673E-47C2-AA1B-75DB3FCFE3DA}" type="presOf" srcId="{789B94DE-CCB6-5D49-8FC4-8806CDC90171}" destId="{154D4D88-740B-FA45-85C5-13CC7029484A}" srcOrd="0" destOrd="0" presId="urn:microsoft.com/office/officeart/2005/8/layout/hList1"/>
    <dgm:cxn modelId="{12BDFAC0-E216-494E-9699-298EAF1B7BF7}" type="presOf" srcId="{A1692E67-F526-A641-8279-FD7FDC2A6AE9}" destId="{7A366F69-26BF-9C46-8D04-410F503E9E95}" srcOrd="0" destOrd="0" presId="urn:microsoft.com/office/officeart/2005/8/layout/hList1"/>
    <dgm:cxn modelId="{7B83C887-61F3-0A48-BE78-004DD018FD68}" srcId="{FA13A502-D5F6-C04A-BC18-A8A20F3670BA}" destId="{38EC8577-3824-F246-AB89-505187BCEFDC}" srcOrd="0" destOrd="0" parTransId="{074F526A-982E-7941-BFAC-68ACAC353514}" sibTransId="{493AB833-086D-4445-9E28-73D6E451F064}"/>
    <dgm:cxn modelId="{5C8B3477-927B-4CAD-AD0F-30396FBC0C3A}" type="presOf" srcId="{FD264DEC-6D08-0749-A644-077FDA276AC0}" destId="{A4A7E733-BF52-C846-A1AB-E9E45A86D9CE}" srcOrd="0" destOrd="1" presId="urn:microsoft.com/office/officeart/2005/8/layout/hList1"/>
    <dgm:cxn modelId="{965A266C-2851-441E-AC62-66E6D118DA64}" type="presOf" srcId="{1A0B96EC-D5BB-498B-8E20-C296405EE071}" destId="{FD609FC7-0CE2-B943-B06F-7EA80366509A}" srcOrd="0" destOrd="1" presId="urn:microsoft.com/office/officeart/2005/8/layout/hList1"/>
    <dgm:cxn modelId="{43CC686D-2899-45CE-A28E-609C8B221254}" type="presOf" srcId="{38EC8577-3824-F246-AB89-505187BCEFDC}" destId="{FD609FC7-0CE2-B943-B06F-7EA80366509A}" srcOrd="0" destOrd="0" presId="urn:microsoft.com/office/officeart/2005/8/layout/hList1"/>
    <dgm:cxn modelId="{268A89AE-2FD3-4A36-946D-27752A84B97E}" type="presOf" srcId="{F1ADA2B4-6C21-7649-8351-AEACC6752F2D}" destId="{A4A7E733-BF52-C846-A1AB-E9E45A86D9CE}" srcOrd="0" destOrd="0" presId="urn:microsoft.com/office/officeart/2005/8/layout/hList1"/>
    <dgm:cxn modelId="{A67259FE-B3D3-4513-9AD5-6175631A923A}" type="presOf" srcId="{24FD2087-7FD8-FD45-AD7D-AAD4CD8A6EC1}" destId="{A4A7E733-BF52-C846-A1AB-E9E45A86D9CE}" srcOrd="0" destOrd="2" presId="urn:microsoft.com/office/officeart/2005/8/layout/hList1"/>
    <dgm:cxn modelId="{2FA25689-32CA-784F-8F9E-0FE2AA824B88}" srcId="{789B94DE-CCB6-5D49-8FC4-8806CDC90171}" destId="{F1ADA2B4-6C21-7649-8351-AEACC6752F2D}" srcOrd="0" destOrd="0" parTransId="{03BC9268-A1EC-2845-97AD-2A7AA2E081E0}" sibTransId="{FFC6D8A4-66AA-D642-95EB-6435FBA12A82}"/>
    <dgm:cxn modelId="{E639BF56-8B28-D44C-8D0A-3296CB3FB4B8}" srcId="{789B94DE-CCB6-5D49-8FC4-8806CDC90171}" destId="{24FD2087-7FD8-FD45-AD7D-AAD4CD8A6EC1}" srcOrd="2" destOrd="0" parTransId="{5F9EE003-2378-684F-BC65-CC3381A1952F}" sibTransId="{0E8E3D3C-114A-1343-846F-DD71966AC99E}"/>
    <dgm:cxn modelId="{FD36C09B-4628-7B4F-A927-0E4DF68F427E}" srcId="{A1692E67-F526-A641-8279-FD7FDC2A6AE9}" destId="{FA13A502-D5F6-C04A-BC18-A8A20F3670BA}" srcOrd="0" destOrd="0" parTransId="{13DE36E0-5287-1147-997C-7C9C62DEC0E9}" sibTransId="{65555501-3129-224D-B569-B0D105E936AD}"/>
    <dgm:cxn modelId="{FFACCC1E-D146-402F-AB22-90F6D8ABEBA3}" type="presOf" srcId="{FA13A502-D5F6-C04A-BC18-A8A20F3670BA}" destId="{11724487-D337-5041-BC20-2FA5145B3504}" srcOrd="0" destOrd="0" presId="urn:microsoft.com/office/officeart/2005/8/layout/hList1"/>
    <dgm:cxn modelId="{201A7041-848F-4B0C-81E5-ACA44E354CCB}" srcId="{FA13A502-D5F6-C04A-BC18-A8A20F3670BA}" destId="{1A0B96EC-D5BB-498B-8E20-C296405EE071}" srcOrd="1" destOrd="0" parTransId="{78BD7DD8-28BD-478C-9377-A8F34BD510C1}" sibTransId="{7A86822F-55B6-429F-B850-4B04AFA4396B}"/>
    <dgm:cxn modelId="{95717670-9520-AF4C-A959-8563605DC7B0}" srcId="{789B94DE-CCB6-5D49-8FC4-8806CDC90171}" destId="{FD264DEC-6D08-0749-A644-077FDA276AC0}" srcOrd="1" destOrd="0" parTransId="{24330578-F203-A04D-8133-09C051CBBFDD}" sibTransId="{EA7E98DC-CA81-0843-99E1-7661ECA621FF}"/>
    <dgm:cxn modelId="{838FD3FA-DA1E-094E-9284-F5C48160739C}" srcId="{A1692E67-F526-A641-8279-FD7FDC2A6AE9}" destId="{789B94DE-CCB6-5D49-8FC4-8806CDC90171}" srcOrd="1" destOrd="0" parTransId="{07CAFE8D-C80B-464B-9D9F-B850D5C1B396}" sibTransId="{3081D5A6-D465-AE40-AED8-A7B652ECD22B}"/>
    <dgm:cxn modelId="{4DD09409-E58B-48C7-B881-3124B1408B85}" type="presParOf" srcId="{7A366F69-26BF-9C46-8D04-410F503E9E95}" destId="{42FBA419-9D1C-C241-8BE6-1B4E9CB338BE}" srcOrd="0" destOrd="0" presId="urn:microsoft.com/office/officeart/2005/8/layout/hList1"/>
    <dgm:cxn modelId="{79520A71-C962-4C3F-AFA2-A1A00AA71809}" type="presParOf" srcId="{42FBA419-9D1C-C241-8BE6-1B4E9CB338BE}" destId="{11724487-D337-5041-BC20-2FA5145B3504}" srcOrd="0" destOrd="0" presId="urn:microsoft.com/office/officeart/2005/8/layout/hList1"/>
    <dgm:cxn modelId="{E6D30DB5-BCBD-494B-8CC0-18D5D2394907}" type="presParOf" srcId="{42FBA419-9D1C-C241-8BE6-1B4E9CB338BE}" destId="{FD609FC7-0CE2-B943-B06F-7EA80366509A}" srcOrd="1" destOrd="0" presId="urn:microsoft.com/office/officeart/2005/8/layout/hList1"/>
    <dgm:cxn modelId="{833F5EC2-CF55-4FB6-AAE1-FEBB49AD65E6}" type="presParOf" srcId="{7A366F69-26BF-9C46-8D04-410F503E9E95}" destId="{38FA3A1C-C696-034F-AA3D-8A0E62407C84}" srcOrd="1" destOrd="0" presId="urn:microsoft.com/office/officeart/2005/8/layout/hList1"/>
    <dgm:cxn modelId="{07A906FF-12D2-4072-9DF1-4BAF9F6EA4EE}" type="presParOf" srcId="{7A366F69-26BF-9C46-8D04-410F503E9E95}" destId="{228F30B0-26B9-E945-B8CF-0ABE86DDAE55}" srcOrd="2" destOrd="0" presId="urn:microsoft.com/office/officeart/2005/8/layout/hList1"/>
    <dgm:cxn modelId="{504E6B00-C710-4C47-ABA2-CA683BF0B30E}" type="presParOf" srcId="{228F30B0-26B9-E945-B8CF-0ABE86DDAE55}" destId="{154D4D88-740B-FA45-85C5-13CC7029484A}" srcOrd="0" destOrd="0" presId="urn:microsoft.com/office/officeart/2005/8/layout/hList1"/>
    <dgm:cxn modelId="{F1A5FB3D-8D5A-4F50-A86C-3D63B1E89AA1}" type="presParOf" srcId="{228F30B0-26B9-E945-B8CF-0ABE86DDAE55}" destId="{A4A7E733-BF52-C846-A1AB-E9E45A86D9C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692E67-F526-A641-8279-FD7FDC2A6AE9}"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FA13A502-D5F6-C04A-BC18-A8A20F3670BA}">
      <dgm:prSet phldrT="[Text]"/>
      <dgm:spPr/>
      <dgm:t>
        <a:bodyPr/>
        <a:lstStyle/>
        <a:p>
          <a:r>
            <a:rPr lang="en-US" dirty="0" smtClean="0"/>
            <a:t>Strengths</a:t>
          </a:r>
          <a:endParaRPr lang="en-US" dirty="0"/>
        </a:p>
      </dgm:t>
    </dgm:pt>
    <dgm:pt modelId="{13DE36E0-5287-1147-997C-7C9C62DEC0E9}" type="parTrans" cxnId="{FD36C09B-4628-7B4F-A927-0E4DF68F427E}">
      <dgm:prSet/>
      <dgm:spPr/>
      <dgm:t>
        <a:bodyPr/>
        <a:lstStyle/>
        <a:p>
          <a:endParaRPr lang="en-US"/>
        </a:p>
      </dgm:t>
    </dgm:pt>
    <dgm:pt modelId="{65555501-3129-224D-B569-B0D105E936AD}" type="sibTrans" cxnId="{FD36C09B-4628-7B4F-A927-0E4DF68F427E}">
      <dgm:prSet/>
      <dgm:spPr/>
      <dgm:t>
        <a:bodyPr/>
        <a:lstStyle/>
        <a:p>
          <a:endParaRPr lang="en-US"/>
        </a:p>
      </dgm:t>
    </dgm:pt>
    <dgm:pt modelId="{38EC8577-3824-F246-AB89-505187BCEFDC}">
      <dgm:prSet phldrT="[Text]"/>
      <dgm:spPr/>
      <dgm:t>
        <a:bodyPr/>
        <a:lstStyle/>
        <a:p>
          <a:r>
            <a:rPr lang="en-US" dirty="0" smtClean="0"/>
            <a:t>Lowering taxes will increase overall tax revenue as more business are open and more investments made. </a:t>
          </a:r>
          <a:endParaRPr lang="en-US" dirty="0"/>
        </a:p>
      </dgm:t>
    </dgm:pt>
    <dgm:pt modelId="{074F526A-982E-7941-BFAC-68ACAC353514}" type="parTrans" cxnId="{7B83C887-61F3-0A48-BE78-004DD018FD68}">
      <dgm:prSet/>
      <dgm:spPr/>
      <dgm:t>
        <a:bodyPr/>
        <a:lstStyle/>
        <a:p>
          <a:endParaRPr lang="en-US"/>
        </a:p>
      </dgm:t>
    </dgm:pt>
    <dgm:pt modelId="{493AB833-086D-4445-9E28-73D6E451F064}" type="sibTrans" cxnId="{7B83C887-61F3-0A48-BE78-004DD018FD68}">
      <dgm:prSet/>
      <dgm:spPr/>
      <dgm:t>
        <a:bodyPr/>
        <a:lstStyle/>
        <a:p>
          <a:endParaRPr lang="en-US"/>
        </a:p>
      </dgm:t>
    </dgm:pt>
    <dgm:pt modelId="{789B94DE-CCB6-5D49-8FC4-8806CDC90171}">
      <dgm:prSet phldrT="[Text]"/>
      <dgm:spPr/>
      <dgm:t>
        <a:bodyPr/>
        <a:lstStyle/>
        <a:p>
          <a:r>
            <a:rPr lang="en-US" dirty="0" smtClean="0"/>
            <a:t>Weaknesses</a:t>
          </a:r>
          <a:endParaRPr lang="en-US" dirty="0"/>
        </a:p>
      </dgm:t>
    </dgm:pt>
    <dgm:pt modelId="{07CAFE8D-C80B-464B-9D9F-B850D5C1B396}" type="parTrans" cxnId="{838FD3FA-DA1E-094E-9284-F5C48160739C}">
      <dgm:prSet/>
      <dgm:spPr/>
      <dgm:t>
        <a:bodyPr/>
        <a:lstStyle/>
        <a:p>
          <a:endParaRPr lang="en-US"/>
        </a:p>
      </dgm:t>
    </dgm:pt>
    <dgm:pt modelId="{3081D5A6-D465-AE40-AED8-A7B652ECD22B}" type="sibTrans" cxnId="{838FD3FA-DA1E-094E-9284-F5C48160739C}">
      <dgm:prSet/>
      <dgm:spPr/>
      <dgm:t>
        <a:bodyPr/>
        <a:lstStyle/>
        <a:p>
          <a:endParaRPr lang="en-US"/>
        </a:p>
      </dgm:t>
    </dgm:pt>
    <dgm:pt modelId="{F1ADA2B4-6C21-7649-8351-AEACC6752F2D}">
      <dgm:prSet phldrT="[Text]"/>
      <dgm:spPr/>
      <dgm:t>
        <a:bodyPr/>
        <a:lstStyle/>
        <a:p>
          <a:r>
            <a:rPr lang="en-US" dirty="0" smtClean="0"/>
            <a:t>Arguments that supply-side policies increases the gap between rich and poor. </a:t>
          </a:r>
          <a:endParaRPr lang="en-US" dirty="0"/>
        </a:p>
      </dgm:t>
    </dgm:pt>
    <dgm:pt modelId="{03BC9268-A1EC-2845-97AD-2A7AA2E081E0}" type="parTrans" cxnId="{2FA25689-32CA-784F-8F9E-0FE2AA824B88}">
      <dgm:prSet/>
      <dgm:spPr/>
      <dgm:t>
        <a:bodyPr/>
        <a:lstStyle/>
        <a:p>
          <a:endParaRPr lang="en-US"/>
        </a:p>
      </dgm:t>
    </dgm:pt>
    <dgm:pt modelId="{FFC6D8A4-66AA-D642-95EB-6435FBA12A82}" type="sibTrans" cxnId="{2FA25689-32CA-784F-8F9E-0FE2AA824B88}">
      <dgm:prSet/>
      <dgm:spPr/>
      <dgm:t>
        <a:bodyPr/>
        <a:lstStyle/>
        <a:p>
          <a:endParaRPr lang="en-US"/>
        </a:p>
      </dgm:t>
    </dgm:pt>
    <dgm:pt modelId="{FD264DEC-6D08-0749-A644-077FDA276AC0}">
      <dgm:prSet phldrT="[Text]"/>
      <dgm:spPr/>
      <dgm:t>
        <a:bodyPr/>
        <a:lstStyle/>
        <a:p>
          <a:r>
            <a:rPr lang="en-US" dirty="0" smtClean="0"/>
            <a:t>Deregulation of some industries may lead to unknown costs later. </a:t>
          </a:r>
          <a:endParaRPr lang="en-US" dirty="0"/>
        </a:p>
      </dgm:t>
    </dgm:pt>
    <dgm:pt modelId="{24330578-F203-A04D-8133-09C051CBBFDD}" type="parTrans" cxnId="{95717670-9520-AF4C-A959-8563605DC7B0}">
      <dgm:prSet/>
      <dgm:spPr/>
      <dgm:t>
        <a:bodyPr/>
        <a:lstStyle/>
        <a:p>
          <a:endParaRPr lang="en-US"/>
        </a:p>
      </dgm:t>
    </dgm:pt>
    <dgm:pt modelId="{EA7E98DC-CA81-0843-99E1-7661ECA621FF}" type="sibTrans" cxnId="{95717670-9520-AF4C-A959-8563605DC7B0}">
      <dgm:prSet/>
      <dgm:spPr/>
      <dgm:t>
        <a:bodyPr/>
        <a:lstStyle/>
        <a:p>
          <a:endParaRPr lang="en-US"/>
        </a:p>
      </dgm:t>
    </dgm:pt>
    <dgm:pt modelId="{FDC56BBA-E62B-9F45-ABC6-3C59C83ABE20}">
      <dgm:prSet phldrT="[Text]"/>
      <dgm:spPr/>
      <dgm:t>
        <a:bodyPr/>
        <a:lstStyle/>
        <a:p>
          <a:r>
            <a:rPr lang="en-US" dirty="0" smtClean="0"/>
            <a:t>Deregulation and lower taxes make it easier for businesses and entrepreneurs to create new businesses. </a:t>
          </a:r>
          <a:endParaRPr lang="en-US" dirty="0"/>
        </a:p>
      </dgm:t>
    </dgm:pt>
    <dgm:pt modelId="{82831D4E-B475-FD43-84BF-1F77ED6C24ED}" type="parTrans" cxnId="{C05D3323-A9B2-8C4E-B279-9CBF7F32DD0E}">
      <dgm:prSet/>
      <dgm:spPr/>
      <dgm:t>
        <a:bodyPr/>
        <a:lstStyle/>
        <a:p>
          <a:endParaRPr lang="en-US"/>
        </a:p>
      </dgm:t>
    </dgm:pt>
    <dgm:pt modelId="{654F123A-A1FE-6342-B4C2-F71B491E7B70}" type="sibTrans" cxnId="{C05D3323-A9B2-8C4E-B279-9CBF7F32DD0E}">
      <dgm:prSet/>
      <dgm:spPr/>
      <dgm:t>
        <a:bodyPr/>
        <a:lstStyle/>
        <a:p>
          <a:endParaRPr lang="en-US"/>
        </a:p>
      </dgm:t>
    </dgm:pt>
    <dgm:pt modelId="{7A366F69-26BF-9C46-8D04-410F503E9E95}" type="pres">
      <dgm:prSet presAssocID="{A1692E67-F526-A641-8279-FD7FDC2A6AE9}" presName="Name0" presStyleCnt="0">
        <dgm:presLayoutVars>
          <dgm:dir/>
          <dgm:animLvl val="lvl"/>
          <dgm:resizeHandles val="exact"/>
        </dgm:presLayoutVars>
      </dgm:prSet>
      <dgm:spPr/>
      <dgm:t>
        <a:bodyPr/>
        <a:lstStyle/>
        <a:p>
          <a:endParaRPr lang="en-US"/>
        </a:p>
      </dgm:t>
    </dgm:pt>
    <dgm:pt modelId="{42FBA419-9D1C-C241-8BE6-1B4E9CB338BE}" type="pres">
      <dgm:prSet presAssocID="{FA13A502-D5F6-C04A-BC18-A8A20F3670BA}" presName="composite" presStyleCnt="0"/>
      <dgm:spPr/>
    </dgm:pt>
    <dgm:pt modelId="{11724487-D337-5041-BC20-2FA5145B3504}" type="pres">
      <dgm:prSet presAssocID="{FA13A502-D5F6-C04A-BC18-A8A20F3670BA}" presName="parTx" presStyleLbl="alignNode1" presStyleIdx="0" presStyleCnt="2" custLinFactNeighborX="-1" custLinFactNeighborY="-836">
        <dgm:presLayoutVars>
          <dgm:chMax val="0"/>
          <dgm:chPref val="0"/>
          <dgm:bulletEnabled val="1"/>
        </dgm:presLayoutVars>
      </dgm:prSet>
      <dgm:spPr/>
      <dgm:t>
        <a:bodyPr/>
        <a:lstStyle/>
        <a:p>
          <a:endParaRPr lang="en-US"/>
        </a:p>
      </dgm:t>
    </dgm:pt>
    <dgm:pt modelId="{FD609FC7-0CE2-B943-B06F-7EA80366509A}" type="pres">
      <dgm:prSet presAssocID="{FA13A502-D5F6-C04A-BC18-A8A20F3670BA}" presName="desTx" presStyleLbl="alignAccFollowNode1" presStyleIdx="0" presStyleCnt="2">
        <dgm:presLayoutVars>
          <dgm:bulletEnabled val="1"/>
        </dgm:presLayoutVars>
      </dgm:prSet>
      <dgm:spPr/>
      <dgm:t>
        <a:bodyPr/>
        <a:lstStyle/>
        <a:p>
          <a:endParaRPr lang="en-US"/>
        </a:p>
      </dgm:t>
    </dgm:pt>
    <dgm:pt modelId="{38FA3A1C-C696-034F-AA3D-8A0E62407C84}" type="pres">
      <dgm:prSet presAssocID="{65555501-3129-224D-B569-B0D105E936AD}" presName="space" presStyleCnt="0"/>
      <dgm:spPr/>
    </dgm:pt>
    <dgm:pt modelId="{228F30B0-26B9-E945-B8CF-0ABE86DDAE55}" type="pres">
      <dgm:prSet presAssocID="{789B94DE-CCB6-5D49-8FC4-8806CDC90171}" presName="composite" presStyleCnt="0"/>
      <dgm:spPr/>
    </dgm:pt>
    <dgm:pt modelId="{154D4D88-740B-FA45-85C5-13CC7029484A}" type="pres">
      <dgm:prSet presAssocID="{789B94DE-CCB6-5D49-8FC4-8806CDC90171}" presName="parTx" presStyleLbl="alignNode1" presStyleIdx="1" presStyleCnt="2">
        <dgm:presLayoutVars>
          <dgm:chMax val="0"/>
          <dgm:chPref val="0"/>
          <dgm:bulletEnabled val="1"/>
        </dgm:presLayoutVars>
      </dgm:prSet>
      <dgm:spPr/>
      <dgm:t>
        <a:bodyPr/>
        <a:lstStyle/>
        <a:p>
          <a:endParaRPr lang="en-US"/>
        </a:p>
      </dgm:t>
    </dgm:pt>
    <dgm:pt modelId="{A4A7E733-BF52-C846-A1AB-E9E45A86D9CE}" type="pres">
      <dgm:prSet presAssocID="{789B94DE-CCB6-5D49-8FC4-8806CDC90171}" presName="desTx" presStyleLbl="alignAccFollowNode1" presStyleIdx="1" presStyleCnt="2">
        <dgm:presLayoutVars>
          <dgm:bulletEnabled val="1"/>
        </dgm:presLayoutVars>
      </dgm:prSet>
      <dgm:spPr/>
      <dgm:t>
        <a:bodyPr/>
        <a:lstStyle/>
        <a:p>
          <a:endParaRPr lang="en-US"/>
        </a:p>
      </dgm:t>
    </dgm:pt>
  </dgm:ptLst>
  <dgm:cxnLst>
    <dgm:cxn modelId="{7FDFDF61-755B-48CD-A432-54FB4660DCCC}" type="presOf" srcId="{FA13A502-D5F6-C04A-BC18-A8A20F3670BA}" destId="{11724487-D337-5041-BC20-2FA5145B3504}" srcOrd="0" destOrd="0" presId="urn:microsoft.com/office/officeart/2005/8/layout/hList1"/>
    <dgm:cxn modelId="{0F499E13-D03E-498A-8D7F-D4DD21A24D69}" type="presOf" srcId="{FD264DEC-6D08-0749-A644-077FDA276AC0}" destId="{A4A7E733-BF52-C846-A1AB-E9E45A86D9CE}" srcOrd="0" destOrd="1" presId="urn:microsoft.com/office/officeart/2005/8/layout/hList1"/>
    <dgm:cxn modelId="{7B83C887-61F3-0A48-BE78-004DD018FD68}" srcId="{FA13A502-D5F6-C04A-BC18-A8A20F3670BA}" destId="{38EC8577-3824-F246-AB89-505187BCEFDC}" srcOrd="0" destOrd="0" parTransId="{074F526A-982E-7941-BFAC-68ACAC353514}" sibTransId="{493AB833-086D-4445-9E28-73D6E451F064}"/>
    <dgm:cxn modelId="{CEC88D69-8B60-488A-8E39-FD2230BE1042}" type="presOf" srcId="{F1ADA2B4-6C21-7649-8351-AEACC6752F2D}" destId="{A4A7E733-BF52-C846-A1AB-E9E45A86D9CE}" srcOrd="0" destOrd="0" presId="urn:microsoft.com/office/officeart/2005/8/layout/hList1"/>
    <dgm:cxn modelId="{4F2F55C1-0440-4006-8BDA-987F8F71466C}" type="presOf" srcId="{789B94DE-CCB6-5D49-8FC4-8806CDC90171}" destId="{154D4D88-740B-FA45-85C5-13CC7029484A}" srcOrd="0" destOrd="0" presId="urn:microsoft.com/office/officeart/2005/8/layout/hList1"/>
    <dgm:cxn modelId="{408CCA6F-720A-42B9-ACAD-277223BA6526}" type="presOf" srcId="{38EC8577-3824-F246-AB89-505187BCEFDC}" destId="{FD609FC7-0CE2-B943-B06F-7EA80366509A}" srcOrd="0" destOrd="0" presId="urn:microsoft.com/office/officeart/2005/8/layout/hList1"/>
    <dgm:cxn modelId="{C05D3323-A9B2-8C4E-B279-9CBF7F32DD0E}" srcId="{FA13A502-D5F6-C04A-BC18-A8A20F3670BA}" destId="{FDC56BBA-E62B-9F45-ABC6-3C59C83ABE20}" srcOrd="1" destOrd="0" parTransId="{82831D4E-B475-FD43-84BF-1F77ED6C24ED}" sibTransId="{654F123A-A1FE-6342-B4C2-F71B491E7B70}"/>
    <dgm:cxn modelId="{2FA25689-32CA-784F-8F9E-0FE2AA824B88}" srcId="{789B94DE-CCB6-5D49-8FC4-8806CDC90171}" destId="{F1ADA2B4-6C21-7649-8351-AEACC6752F2D}" srcOrd="0" destOrd="0" parTransId="{03BC9268-A1EC-2845-97AD-2A7AA2E081E0}" sibTransId="{FFC6D8A4-66AA-D642-95EB-6435FBA12A82}"/>
    <dgm:cxn modelId="{FD36C09B-4628-7B4F-A927-0E4DF68F427E}" srcId="{A1692E67-F526-A641-8279-FD7FDC2A6AE9}" destId="{FA13A502-D5F6-C04A-BC18-A8A20F3670BA}" srcOrd="0" destOrd="0" parTransId="{13DE36E0-5287-1147-997C-7C9C62DEC0E9}" sibTransId="{65555501-3129-224D-B569-B0D105E936AD}"/>
    <dgm:cxn modelId="{FC5B8A1B-291E-4B14-B234-948E89EB690F}" type="presOf" srcId="{FDC56BBA-E62B-9F45-ABC6-3C59C83ABE20}" destId="{FD609FC7-0CE2-B943-B06F-7EA80366509A}" srcOrd="0" destOrd="1" presId="urn:microsoft.com/office/officeart/2005/8/layout/hList1"/>
    <dgm:cxn modelId="{95717670-9520-AF4C-A959-8563605DC7B0}" srcId="{789B94DE-CCB6-5D49-8FC4-8806CDC90171}" destId="{FD264DEC-6D08-0749-A644-077FDA276AC0}" srcOrd="1" destOrd="0" parTransId="{24330578-F203-A04D-8133-09C051CBBFDD}" sibTransId="{EA7E98DC-CA81-0843-99E1-7661ECA621FF}"/>
    <dgm:cxn modelId="{838FD3FA-DA1E-094E-9284-F5C48160739C}" srcId="{A1692E67-F526-A641-8279-FD7FDC2A6AE9}" destId="{789B94DE-CCB6-5D49-8FC4-8806CDC90171}" srcOrd="1" destOrd="0" parTransId="{07CAFE8D-C80B-464B-9D9F-B850D5C1B396}" sibTransId="{3081D5A6-D465-AE40-AED8-A7B652ECD22B}"/>
    <dgm:cxn modelId="{11B97D1F-A683-4546-91D6-A383129345EA}" type="presOf" srcId="{A1692E67-F526-A641-8279-FD7FDC2A6AE9}" destId="{7A366F69-26BF-9C46-8D04-410F503E9E95}" srcOrd="0" destOrd="0" presId="urn:microsoft.com/office/officeart/2005/8/layout/hList1"/>
    <dgm:cxn modelId="{A4744189-D9C4-4B1B-B4C6-AF81E02071DE}" type="presParOf" srcId="{7A366F69-26BF-9C46-8D04-410F503E9E95}" destId="{42FBA419-9D1C-C241-8BE6-1B4E9CB338BE}" srcOrd="0" destOrd="0" presId="urn:microsoft.com/office/officeart/2005/8/layout/hList1"/>
    <dgm:cxn modelId="{F7477C10-DBC6-4805-A478-0E7F68951D7B}" type="presParOf" srcId="{42FBA419-9D1C-C241-8BE6-1B4E9CB338BE}" destId="{11724487-D337-5041-BC20-2FA5145B3504}" srcOrd="0" destOrd="0" presId="urn:microsoft.com/office/officeart/2005/8/layout/hList1"/>
    <dgm:cxn modelId="{E800D7CC-8F4C-4E94-A697-6ED79054954C}" type="presParOf" srcId="{42FBA419-9D1C-C241-8BE6-1B4E9CB338BE}" destId="{FD609FC7-0CE2-B943-B06F-7EA80366509A}" srcOrd="1" destOrd="0" presId="urn:microsoft.com/office/officeart/2005/8/layout/hList1"/>
    <dgm:cxn modelId="{2735AE84-52FF-470E-809B-B2155A682AAC}" type="presParOf" srcId="{7A366F69-26BF-9C46-8D04-410F503E9E95}" destId="{38FA3A1C-C696-034F-AA3D-8A0E62407C84}" srcOrd="1" destOrd="0" presId="urn:microsoft.com/office/officeart/2005/8/layout/hList1"/>
    <dgm:cxn modelId="{60BC1062-E98D-4912-98FF-712B6DFD3EAE}" type="presParOf" srcId="{7A366F69-26BF-9C46-8D04-410F503E9E95}" destId="{228F30B0-26B9-E945-B8CF-0ABE86DDAE55}" srcOrd="2" destOrd="0" presId="urn:microsoft.com/office/officeart/2005/8/layout/hList1"/>
    <dgm:cxn modelId="{493949F2-B909-4BB1-ADC5-21C0A318F859}" type="presParOf" srcId="{228F30B0-26B9-E945-B8CF-0ABE86DDAE55}" destId="{154D4D88-740B-FA45-85C5-13CC7029484A}" srcOrd="0" destOrd="0" presId="urn:microsoft.com/office/officeart/2005/8/layout/hList1"/>
    <dgm:cxn modelId="{83DF19FC-4B9E-41F8-973B-1C3B7014972A}" type="presParOf" srcId="{228F30B0-26B9-E945-B8CF-0ABE86DDAE55}" destId="{A4A7E733-BF52-C846-A1AB-E9E45A86D9C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692E67-F526-A641-8279-FD7FDC2A6AE9}"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FA13A502-D5F6-C04A-BC18-A8A20F3670BA}">
      <dgm:prSet phldrT="[Text]"/>
      <dgm:spPr/>
      <dgm:t>
        <a:bodyPr/>
        <a:lstStyle/>
        <a:p>
          <a:r>
            <a:rPr lang="en-US" dirty="0" smtClean="0"/>
            <a:t>Strengths</a:t>
          </a:r>
          <a:endParaRPr lang="en-US" dirty="0"/>
        </a:p>
      </dgm:t>
    </dgm:pt>
    <dgm:pt modelId="{13DE36E0-5287-1147-997C-7C9C62DEC0E9}" type="parTrans" cxnId="{FD36C09B-4628-7B4F-A927-0E4DF68F427E}">
      <dgm:prSet/>
      <dgm:spPr/>
      <dgm:t>
        <a:bodyPr/>
        <a:lstStyle/>
        <a:p>
          <a:endParaRPr lang="en-US"/>
        </a:p>
      </dgm:t>
    </dgm:pt>
    <dgm:pt modelId="{65555501-3129-224D-B569-B0D105E936AD}" type="sibTrans" cxnId="{FD36C09B-4628-7B4F-A927-0E4DF68F427E}">
      <dgm:prSet/>
      <dgm:spPr/>
      <dgm:t>
        <a:bodyPr/>
        <a:lstStyle/>
        <a:p>
          <a:endParaRPr lang="en-US"/>
        </a:p>
      </dgm:t>
    </dgm:pt>
    <dgm:pt modelId="{38EC8577-3824-F246-AB89-505187BCEFDC}">
      <dgm:prSet phldrT="[Text]"/>
      <dgm:spPr/>
      <dgm:t>
        <a:bodyPr/>
        <a:lstStyle/>
        <a:p>
          <a:r>
            <a:rPr lang="en-US" dirty="0" smtClean="0"/>
            <a:t>The money supply, because it is controlled by the Fed, is less likely to be politically swayed in their policy. </a:t>
          </a:r>
          <a:endParaRPr lang="en-US" dirty="0"/>
        </a:p>
      </dgm:t>
    </dgm:pt>
    <dgm:pt modelId="{074F526A-982E-7941-BFAC-68ACAC353514}" type="parTrans" cxnId="{7B83C887-61F3-0A48-BE78-004DD018FD68}">
      <dgm:prSet/>
      <dgm:spPr/>
      <dgm:t>
        <a:bodyPr/>
        <a:lstStyle/>
        <a:p>
          <a:endParaRPr lang="en-US"/>
        </a:p>
      </dgm:t>
    </dgm:pt>
    <dgm:pt modelId="{493AB833-086D-4445-9E28-73D6E451F064}" type="sibTrans" cxnId="{7B83C887-61F3-0A48-BE78-004DD018FD68}">
      <dgm:prSet/>
      <dgm:spPr/>
      <dgm:t>
        <a:bodyPr/>
        <a:lstStyle/>
        <a:p>
          <a:endParaRPr lang="en-US"/>
        </a:p>
      </dgm:t>
    </dgm:pt>
    <dgm:pt modelId="{E57CA37E-6DBA-DA42-8643-A2686D7213C1}">
      <dgm:prSet phldrT="[Text]"/>
      <dgm:spPr/>
      <dgm:t>
        <a:bodyPr/>
        <a:lstStyle/>
        <a:p>
          <a:r>
            <a:rPr lang="en-US" dirty="0" smtClean="0"/>
            <a:t>The money supply is easier to control and manipulate than fiscal policy. </a:t>
          </a:r>
          <a:endParaRPr lang="en-US" dirty="0"/>
        </a:p>
      </dgm:t>
    </dgm:pt>
    <dgm:pt modelId="{9392B8E3-9805-994F-ADDA-3D73C050B5A4}" type="parTrans" cxnId="{5DDDDCC3-DCCF-5D49-85D7-7D479C36C949}">
      <dgm:prSet/>
      <dgm:spPr/>
      <dgm:t>
        <a:bodyPr/>
        <a:lstStyle/>
        <a:p>
          <a:endParaRPr lang="en-US"/>
        </a:p>
      </dgm:t>
    </dgm:pt>
    <dgm:pt modelId="{F801F5BD-E554-3342-8818-12FF9511F82A}" type="sibTrans" cxnId="{5DDDDCC3-DCCF-5D49-85D7-7D479C36C949}">
      <dgm:prSet/>
      <dgm:spPr/>
      <dgm:t>
        <a:bodyPr/>
        <a:lstStyle/>
        <a:p>
          <a:endParaRPr lang="en-US"/>
        </a:p>
      </dgm:t>
    </dgm:pt>
    <dgm:pt modelId="{789B94DE-CCB6-5D49-8FC4-8806CDC90171}">
      <dgm:prSet phldrT="[Text]"/>
      <dgm:spPr/>
      <dgm:t>
        <a:bodyPr/>
        <a:lstStyle/>
        <a:p>
          <a:r>
            <a:rPr lang="en-US" dirty="0" smtClean="0"/>
            <a:t>Weaknesses</a:t>
          </a:r>
          <a:endParaRPr lang="en-US" dirty="0"/>
        </a:p>
      </dgm:t>
    </dgm:pt>
    <dgm:pt modelId="{07CAFE8D-C80B-464B-9D9F-B850D5C1B396}" type="parTrans" cxnId="{838FD3FA-DA1E-094E-9284-F5C48160739C}">
      <dgm:prSet/>
      <dgm:spPr/>
      <dgm:t>
        <a:bodyPr/>
        <a:lstStyle/>
        <a:p>
          <a:endParaRPr lang="en-US"/>
        </a:p>
      </dgm:t>
    </dgm:pt>
    <dgm:pt modelId="{3081D5A6-D465-AE40-AED8-A7B652ECD22B}" type="sibTrans" cxnId="{838FD3FA-DA1E-094E-9284-F5C48160739C}">
      <dgm:prSet/>
      <dgm:spPr/>
      <dgm:t>
        <a:bodyPr/>
        <a:lstStyle/>
        <a:p>
          <a:endParaRPr lang="en-US"/>
        </a:p>
      </dgm:t>
    </dgm:pt>
    <dgm:pt modelId="{F1ADA2B4-6C21-7649-8351-AEACC6752F2D}">
      <dgm:prSet phldrT="[Text]"/>
      <dgm:spPr/>
      <dgm:t>
        <a:bodyPr/>
        <a:lstStyle/>
        <a:p>
          <a:r>
            <a:rPr lang="en-US" dirty="0" smtClean="0"/>
            <a:t>Controlling the money supply too strictly can lead to recessions.  </a:t>
          </a:r>
          <a:endParaRPr lang="en-US" dirty="0"/>
        </a:p>
      </dgm:t>
    </dgm:pt>
    <dgm:pt modelId="{03BC9268-A1EC-2845-97AD-2A7AA2E081E0}" type="parTrans" cxnId="{2FA25689-32CA-784F-8F9E-0FE2AA824B88}">
      <dgm:prSet/>
      <dgm:spPr/>
      <dgm:t>
        <a:bodyPr/>
        <a:lstStyle/>
        <a:p>
          <a:endParaRPr lang="en-US"/>
        </a:p>
      </dgm:t>
    </dgm:pt>
    <dgm:pt modelId="{FFC6D8A4-66AA-D642-95EB-6435FBA12A82}" type="sibTrans" cxnId="{2FA25689-32CA-784F-8F9E-0FE2AA824B88}">
      <dgm:prSet/>
      <dgm:spPr/>
      <dgm:t>
        <a:bodyPr/>
        <a:lstStyle/>
        <a:p>
          <a:endParaRPr lang="en-US"/>
        </a:p>
      </dgm:t>
    </dgm:pt>
    <dgm:pt modelId="{FD264DEC-6D08-0749-A644-077FDA276AC0}">
      <dgm:prSet phldrT="[Text]"/>
      <dgm:spPr/>
      <dgm:t>
        <a:bodyPr/>
        <a:lstStyle/>
        <a:p>
          <a:r>
            <a:rPr lang="en-US" dirty="0" smtClean="0"/>
            <a:t>You can not force people to borrow money or banks to lend which can reduce effectiveness. </a:t>
          </a:r>
          <a:endParaRPr lang="en-US" dirty="0"/>
        </a:p>
      </dgm:t>
    </dgm:pt>
    <dgm:pt modelId="{24330578-F203-A04D-8133-09C051CBBFDD}" type="parTrans" cxnId="{95717670-9520-AF4C-A959-8563605DC7B0}">
      <dgm:prSet/>
      <dgm:spPr/>
      <dgm:t>
        <a:bodyPr/>
        <a:lstStyle/>
        <a:p>
          <a:endParaRPr lang="en-US"/>
        </a:p>
      </dgm:t>
    </dgm:pt>
    <dgm:pt modelId="{EA7E98DC-CA81-0843-99E1-7661ECA621FF}" type="sibTrans" cxnId="{95717670-9520-AF4C-A959-8563605DC7B0}">
      <dgm:prSet/>
      <dgm:spPr/>
      <dgm:t>
        <a:bodyPr/>
        <a:lstStyle/>
        <a:p>
          <a:endParaRPr lang="en-US"/>
        </a:p>
      </dgm:t>
    </dgm:pt>
    <dgm:pt modelId="{7A366F69-26BF-9C46-8D04-410F503E9E95}" type="pres">
      <dgm:prSet presAssocID="{A1692E67-F526-A641-8279-FD7FDC2A6AE9}" presName="Name0" presStyleCnt="0">
        <dgm:presLayoutVars>
          <dgm:dir/>
          <dgm:animLvl val="lvl"/>
          <dgm:resizeHandles val="exact"/>
        </dgm:presLayoutVars>
      </dgm:prSet>
      <dgm:spPr/>
      <dgm:t>
        <a:bodyPr/>
        <a:lstStyle/>
        <a:p>
          <a:endParaRPr lang="en-US"/>
        </a:p>
      </dgm:t>
    </dgm:pt>
    <dgm:pt modelId="{42FBA419-9D1C-C241-8BE6-1B4E9CB338BE}" type="pres">
      <dgm:prSet presAssocID="{FA13A502-D5F6-C04A-BC18-A8A20F3670BA}" presName="composite" presStyleCnt="0"/>
      <dgm:spPr/>
    </dgm:pt>
    <dgm:pt modelId="{11724487-D337-5041-BC20-2FA5145B3504}" type="pres">
      <dgm:prSet presAssocID="{FA13A502-D5F6-C04A-BC18-A8A20F3670BA}" presName="parTx" presStyleLbl="alignNode1" presStyleIdx="0" presStyleCnt="2" custLinFactNeighborX="-1" custLinFactNeighborY="-836">
        <dgm:presLayoutVars>
          <dgm:chMax val="0"/>
          <dgm:chPref val="0"/>
          <dgm:bulletEnabled val="1"/>
        </dgm:presLayoutVars>
      </dgm:prSet>
      <dgm:spPr/>
      <dgm:t>
        <a:bodyPr/>
        <a:lstStyle/>
        <a:p>
          <a:endParaRPr lang="en-US"/>
        </a:p>
      </dgm:t>
    </dgm:pt>
    <dgm:pt modelId="{FD609FC7-0CE2-B943-B06F-7EA80366509A}" type="pres">
      <dgm:prSet presAssocID="{FA13A502-D5F6-C04A-BC18-A8A20F3670BA}" presName="desTx" presStyleLbl="alignAccFollowNode1" presStyleIdx="0" presStyleCnt="2">
        <dgm:presLayoutVars>
          <dgm:bulletEnabled val="1"/>
        </dgm:presLayoutVars>
      </dgm:prSet>
      <dgm:spPr/>
      <dgm:t>
        <a:bodyPr/>
        <a:lstStyle/>
        <a:p>
          <a:endParaRPr lang="en-US"/>
        </a:p>
      </dgm:t>
    </dgm:pt>
    <dgm:pt modelId="{38FA3A1C-C696-034F-AA3D-8A0E62407C84}" type="pres">
      <dgm:prSet presAssocID="{65555501-3129-224D-B569-B0D105E936AD}" presName="space" presStyleCnt="0"/>
      <dgm:spPr/>
    </dgm:pt>
    <dgm:pt modelId="{228F30B0-26B9-E945-B8CF-0ABE86DDAE55}" type="pres">
      <dgm:prSet presAssocID="{789B94DE-CCB6-5D49-8FC4-8806CDC90171}" presName="composite" presStyleCnt="0"/>
      <dgm:spPr/>
    </dgm:pt>
    <dgm:pt modelId="{154D4D88-740B-FA45-85C5-13CC7029484A}" type="pres">
      <dgm:prSet presAssocID="{789B94DE-CCB6-5D49-8FC4-8806CDC90171}" presName="parTx" presStyleLbl="alignNode1" presStyleIdx="1" presStyleCnt="2">
        <dgm:presLayoutVars>
          <dgm:chMax val="0"/>
          <dgm:chPref val="0"/>
          <dgm:bulletEnabled val="1"/>
        </dgm:presLayoutVars>
      </dgm:prSet>
      <dgm:spPr/>
      <dgm:t>
        <a:bodyPr/>
        <a:lstStyle/>
        <a:p>
          <a:endParaRPr lang="en-US"/>
        </a:p>
      </dgm:t>
    </dgm:pt>
    <dgm:pt modelId="{A4A7E733-BF52-C846-A1AB-E9E45A86D9CE}" type="pres">
      <dgm:prSet presAssocID="{789B94DE-CCB6-5D49-8FC4-8806CDC90171}" presName="desTx" presStyleLbl="alignAccFollowNode1" presStyleIdx="1" presStyleCnt="2">
        <dgm:presLayoutVars>
          <dgm:bulletEnabled val="1"/>
        </dgm:presLayoutVars>
      </dgm:prSet>
      <dgm:spPr/>
      <dgm:t>
        <a:bodyPr/>
        <a:lstStyle/>
        <a:p>
          <a:endParaRPr lang="en-US"/>
        </a:p>
      </dgm:t>
    </dgm:pt>
  </dgm:ptLst>
  <dgm:cxnLst>
    <dgm:cxn modelId="{7B83C887-61F3-0A48-BE78-004DD018FD68}" srcId="{FA13A502-D5F6-C04A-BC18-A8A20F3670BA}" destId="{38EC8577-3824-F246-AB89-505187BCEFDC}" srcOrd="0" destOrd="0" parTransId="{074F526A-982E-7941-BFAC-68ACAC353514}" sibTransId="{493AB833-086D-4445-9E28-73D6E451F064}"/>
    <dgm:cxn modelId="{B52BBD76-42BA-4BEE-B7B0-8E1F62344C50}" type="presOf" srcId="{789B94DE-CCB6-5D49-8FC4-8806CDC90171}" destId="{154D4D88-740B-FA45-85C5-13CC7029484A}" srcOrd="0" destOrd="0" presId="urn:microsoft.com/office/officeart/2005/8/layout/hList1"/>
    <dgm:cxn modelId="{EA1E219A-D1B0-4954-9A7F-9C8AEBCEC9B2}" type="presOf" srcId="{A1692E67-F526-A641-8279-FD7FDC2A6AE9}" destId="{7A366F69-26BF-9C46-8D04-410F503E9E95}" srcOrd="0" destOrd="0" presId="urn:microsoft.com/office/officeart/2005/8/layout/hList1"/>
    <dgm:cxn modelId="{D9A1E9CA-CB09-4F4B-9190-9F979A3CCFF8}" type="presOf" srcId="{F1ADA2B4-6C21-7649-8351-AEACC6752F2D}" destId="{A4A7E733-BF52-C846-A1AB-E9E45A86D9CE}" srcOrd="0" destOrd="0" presId="urn:microsoft.com/office/officeart/2005/8/layout/hList1"/>
    <dgm:cxn modelId="{90BBC1D0-A8B5-429F-A730-67CA229A8660}" type="presOf" srcId="{FD264DEC-6D08-0749-A644-077FDA276AC0}" destId="{A4A7E733-BF52-C846-A1AB-E9E45A86D9CE}" srcOrd="0" destOrd="1" presId="urn:microsoft.com/office/officeart/2005/8/layout/hList1"/>
    <dgm:cxn modelId="{2FA25689-32CA-784F-8F9E-0FE2AA824B88}" srcId="{789B94DE-CCB6-5D49-8FC4-8806CDC90171}" destId="{F1ADA2B4-6C21-7649-8351-AEACC6752F2D}" srcOrd="0" destOrd="0" parTransId="{03BC9268-A1EC-2845-97AD-2A7AA2E081E0}" sibTransId="{FFC6D8A4-66AA-D642-95EB-6435FBA12A82}"/>
    <dgm:cxn modelId="{71A9F9BF-BDC9-4A42-8179-5C124FE9F605}" type="presOf" srcId="{38EC8577-3824-F246-AB89-505187BCEFDC}" destId="{FD609FC7-0CE2-B943-B06F-7EA80366509A}" srcOrd="0" destOrd="0" presId="urn:microsoft.com/office/officeart/2005/8/layout/hList1"/>
    <dgm:cxn modelId="{5DDDDCC3-DCCF-5D49-85D7-7D479C36C949}" srcId="{FA13A502-D5F6-C04A-BC18-A8A20F3670BA}" destId="{E57CA37E-6DBA-DA42-8643-A2686D7213C1}" srcOrd="1" destOrd="0" parTransId="{9392B8E3-9805-994F-ADDA-3D73C050B5A4}" sibTransId="{F801F5BD-E554-3342-8818-12FF9511F82A}"/>
    <dgm:cxn modelId="{E6A92ECE-5A8E-4F4F-8D0B-DC5A5F35225C}" type="presOf" srcId="{FA13A502-D5F6-C04A-BC18-A8A20F3670BA}" destId="{11724487-D337-5041-BC20-2FA5145B3504}" srcOrd="0" destOrd="0" presId="urn:microsoft.com/office/officeart/2005/8/layout/hList1"/>
    <dgm:cxn modelId="{FD36C09B-4628-7B4F-A927-0E4DF68F427E}" srcId="{A1692E67-F526-A641-8279-FD7FDC2A6AE9}" destId="{FA13A502-D5F6-C04A-BC18-A8A20F3670BA}" srcOrd="0" destOrd="0" parTransId="{13DE36E0-5287-1147-997C-7C9C62DEC0E9}" sibTransId="{65555501-3129-224D-B569-B0D105E936AD}"/>
    <dgm:cxn modelId="{19690BDA-B74A-4090-A53D-8F472FB83DF3}" type="presOf" srcId="{E57CA37E-6DBA-DA42-8643-A2686D7213C1}" destId="{FD609FC7-0CE2-B943-B06F-7EA80366509A}" srcOrd="0" destOrd="1" presId="urn:microsoft.com/office/officeart/2005/8/layout/hList1"/>
    <dgm:cxn modelId="{95717670-9520-AF4C-A959-8563605DC7B0}" srcId="{789B94DE-CCB6-5D49-8FC4-8806CDC90171}" destId="{FD264DEC-6D08-0749-A644-077FDA276AC0}" srcOrd="1" destOrd="0" parTransId="{24330578-F203-A04D-8133-09C051CBBFDD}" sibTransId="{EA7E98DC-CA81-0843-99E1-7661ECA621FF}"/>
    <dgm:cxn modelId="{838FD3FA-DA1E-094E-9284-F5C48160739C}" srcId="{A1692E67-F526-A641-8279-FD7FDC2A6AE9}" destId="{789B94DE-CCB6-5D49-8FC4-8806CDC90171}" srcOrd="1" destOrd="0" parTransId="{07CAFE8D-C80B-464B-9D9F-B850D5C1B396}" sibTransId="{3081D5A6-D465-AE40-AED8-A7B652ECD22B}"/>
    <dgm:cxn modelId="{38ABF1E3-7ABF-478D-8261-70E5E6593DF6}" type="presParOf" srcId="{7A366F69-26BF-9C46-8D04-410F503E9E95}" destId="{42FBA419-9D1C-C241-8BE6-1B4E9CB338BE}" srcOrd="0" destOrd="0" presId="urn:microsoft.com/office/officeart/2005/8/layout/hList1"/>
    <dgm:cxn modelId="{35E5EE4B-C422-4843-9AA4-9D902159C535}" type="presParOf" srcId="{42FBA419-9D1C-C241-8BE6-1B4E9CB338BE}" destId="{11724487-D337-5041-BC20-2FA5145B3504}" srcOrd="0" destOrd="0" presId="urn:microsoft.com/office/officeart/2005/8/layout/hList1"/>
    <dgm:cxn modelId="{BEB48CC4-5873-4E66-B939-7A55A77A0FC7}" type="presParOf" srcId="{42FBA419-9D1C-C241-8BE6-1B4E9CB338BE}" destId="{FD609FC7-0CE2-B943-B06F-7EA80366509A}" srcOrd="1" destOrd="0" presId="urn:microsoft.com/office/officeart/2005/8/layout/hList1"/>
    <dgm:cxn modelId="{40CDD251-A2FC-4B9A-A21E-91AB46AD8617}" type="presParOf" srcId="{7A366F69-26BF-9C46-8D04-410F503E9E95}" destId="{38FA3A1C-C696-034F-AA3D-8A0E62407C84}" srcOrd="1" destOrd="0" presId="urn:microsoft.com/office/officeart/2005/8/layout/hList1"/>
    <dgm:cxn modelId="{14C6FD3D-5F11-4BD8-B543-21B07CB7072A}" type="presParOf" srcId="{7A366F69-26BF-9C46-8D04-410F503E9E95}" destId="{228F30B0-26B9-E945-B8CF-0ABE86DDAE55}" srcOrd="2" destOrd="0" presId="urn:microsoft.com/office/officeart/2005/8/layout/hList1"/>
    <dgm:cxn modelId="{26D9D026-B357-403E-BAA3-C7B1DD6897BE}" type="presParOf" srcId="{228F30B0-26B9-E945-B8CF-0ABE86DDAE55}" destId="{154D4D88-740B-FA45-85C5-13CC7029484A}" srcOrd="0" destOrd="0" presId="urn:microsoft.com/office/officeart/2005/8/layout/hList1"/>
    <dgm:cxn modelId="{C69D831C-362A-48B4-A4A3-2F663856CEB2}" type="presParOf" srcId="{228F30B0-26B9-E945-B8CF-0ABE86DDAE55}" destId="{A4A7E733-BF52-C846-A1AB-E9E45A86D9C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24487-D337-5041-BC20-2FA5145B3504}">
      <dsp:nvSpPr>
        <dsp:cNvPr id="0" name=""/>
        <dsp:cNvSpPr/>
      </dsp:nvSpPr>
      <dsp:spPr>
        <a:xfrm>
          <a:off x="1" y="235123"/>
          <a:ext cx="4140131" cy="921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Strengths</a:t>
          </a:r>
          <a:endParaRPr lang="en-US" sz="3200" kern="1200" dirty="0"/>
        </a:p>
      </dsp:txBody>
      <dsp:txXfrm>
        <a:off x="1" y="235123"/>
        <a:ext cx="4140131" cy="921600"/>
      </dsp:txXfrm>
    </dsp:sp>
    <dsp:sp modelId="{FD609FC7-0CE2-B943-B06F-7EA80366509A}">
      <dsp:nvSpPr>
        <dsp:cNvPr id="0" name=""/>
        <dsp:cNvSpPr/>
      </dsp:nvSpPr>
      <dsp:spPr>
        <a:xfrm>
          <a:off x="0" y="1407256"/>
          <a:ext cx="4140131" cy="1712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The market will always find equilibrium. </a:t>
          </a:r>
          <a:endParaRPr lang="en-US" sz="3200" kern="1200" dirty="0"/>
        </a:p>
      </dsp:txBody>
      <dsp:txXfrm>
        <a:off x="0" y="1407256"/>
        <a:ext cx="4140131" cy="1712880"/>
      </dsp:txXfrm>
    </dsp:sp>
    <dsp:sp modelId="{154D4D88-740B-FA45-85C5-13CC7029484A}">
      <dsp:nvSpPr>
        <dsp:cNvPr id="0" name=""/>
        <dsp:cNvSpPr/>
      </dsp:nvSpPr>
      <dsp:spPr>
        <a:xfrm>
          <a:off x="4719792" y="242828"/>
          <a:ext cx="4140131" cy="921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t>Weaknesses</a:t>
          </a:r>
          <a:endParaRPr lang="en-US" sz="3200" kern="1200" dirty="0"/>
        </a:p>
      </dsp:txBody>
      <dsp:txXfrm>
        <a:off x="4719792" y="242828"/>
        <a:ext cx="4140131" cy="921600"/>
      </dsp:txXfrm>
    </dsp:sp>
    <dsp:sp modelId="{A4A7E733-BF52-C846-A1AB-E9E45A86D9CE}">
      <dsp:nvSpPr>
        <dsp:cNvPr id="0" name=""/>
        <dsp:cNvSpPr/>
      </dsp:nvSpPr>
      <dsp:spPr>
        <a:xfrm>
          <a:off x="4719792" y="1164428"/>
          <a:ext cx="4140131" cy="1712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The business cycle may take a long time to balance.</a:t>
          </a:r>
          <a:endParaRPr lang="en-US" sz="3200" kern="1200" dirty="0"/>
        </a:p>
      </dsp:txBody>
      <dsp:txXfrm>
        <a:off x="4719792" y="1164428"/>
        <a:ext cx="4140131" cy="1712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24487-D337-5041-BC20-2FA5145B3504}">
      <dsp:nvSpPr>
        <dsp:cNvPr id="0" name=""/>
        <dsp:cNvSpPr/>
      </dsp:nvSpPr>
      <dsp:spPr>
        <a:xfrm>
          <a:off x="1" y="188669"/>
          <a:ext cx="4140131" cy="518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Strengths</a:t>
          </a:r>
          <a:endParaRPr lang="en-US" sz="1800" kern="1200" dirty="0"/>
        </a:p>
      </dsp:txBody>
      <dsp:txXfrm>
        <a:off x="1" y="188669"/>
        <a:ext cx="4140131" cy="518400"/>
      </dsp:txXfrm>
    </dsp:sp>
    <dsp:sp modelId="{FD609FC7-0CE2-B943-B06F-7EA80366509A}">
      <dsp:nvSpPr>
        <dsp:cNvPr id="0" name=""/>
        <dsp:cNvSpPr/>
      </dsp:nvSpPr>
      <dsp:spPr>
        <a:xfrm>
          <a:off x="43" y="711403"/>
          <a:ext cx="4140131" cy="221572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Government spending can have a greater multiplier effect on GDP then other changes. </a:t>
          </a:r>
          <a:endParaRPr lang="en-US" sz="1800" kern="1200" dirty="0"/>
        </a:p>
        <a:p>
          <a:pPr marL="171450" lvl="1" indent="-171450" algn="l" defTabSz="800100">
            <a:lnSpc>
              <a:spcPct val="90000"/>
            </a:lnSpc>
            <a:spcBef>
              <a:spcPct val="0"/>
            </a:spcBef>
            <a:spcAft>
              <a:spcPct val="15000"/>
            </a:spcAft>
            <a:buChar char="••"/>
          </a:pPr>
          <a:r>
            <a:rPr lang="en-US" sz="1800" kern="1200" dirty="0" smtClean="0"/>
            <a:t>Government because they can borrow or print money are not limited in their spending. </a:t>
          </a:r>
          <a:endParaRPr lang="en-US" sz="1800" kern="1200" dirty="0"/>
        </a:p>
      </dsp:txBody>
      <dsp:txXfrm>
        <a:off x="43" y="711403"/>
        <a:ext cx="4140131" cy="2215729"/>
      </dsp:txXfrm>
    </dsp:sp>
    <dsp:sp modelId="{154D4D88-740B-FA45-85C5-13CC7029484A}">
      <dsp:nvSpPr>
        <dsp:cNvPr id="0" name=""/>
        <dsp:cNvSpPr/>
      </dsp:nvSpPr>
      <dsp:spPr>
        <a:xfrm>
          <a:off x="4719792" y="193003"/>
          <a:ext cx="4140131" cy="518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Weaknesses</a:t>
          </a:r>
          <a:endParaRPr lang="en-US" sz="1800" kern="1200" dirty="0"/>
        </a:p>
      </dsp:txBody>
      <dsp:txXfrm>
        <a:off x="4719792" y="193003"/>
        <a:ext cx="4140131" cy="518400"/>
      </dsp:txXfrm>
    </dsp:sp>
    <dsp:sp modelId="{A4A7E733-BF52-C846-A1AB-E9E45A86D9CE}">
      <dsp:nvSpPr>
        <dsp:cNvPr id="0" name=""/>
        <dsp:cNvSpPr/>
      </dsp:nvSpPr>
      <dsp:spPr>
        <a:xfrm>
          <a:off x="4719792" y="711403"/>
          <a:ext cx="4140131" cy="221572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Often leads to the growth of inefficient, corrupted spending.  </a:t>
          </a:r>
          <a:endParaRPr lang="en-US" sz="1800" kern="1200" dirty="0"/>
        </a:p>
        <a:p>
          <a:pPr marL="171450" lvl="1" indent="-171450" algn="l" defTabSz="800100">
            <a:lnSpc>
              <a:spcPct val="90000"/>
            </a:lnSpc>
            <a:spcBef>
              <a:spcPct val="0"/>
            </a:spcBef>
            <a:spcAft>
              <a:spcPct val="15000"/>
            </a:spcAft>
            <a:buChar char="••"/>
          </a:pPr>
          <a:r>
            <a:rPr lang="en-US" sz="1800" kern="1200" dirty="0" smtClean="0"/>
            <a:t>Difficult to fine tune fiscal policy. Small changes are difficult to make because of the way government spending is determined.</a:t>
          </a:r>
          <a:endParaRPr lang="en-US" sz="1800" kern="1200" dirty="0"/>
        </a:p>
        <a:p>
          <a:pPr marL="171450" lvl="1" indent="-171450" algn="l" defTabSz="800100">
            <a:lnSpc>
              <a:spcPct val="90000"/>
            </a:lnSpc>
            <a:spcBef>
              <a:spcPct val="0"/>
            </a:spcBef>
            <a:spcAft>
              <a:spcPct val="15000"/>
            </a:spcAft>
            <a:buChar char="••"/>
          </a:pPr>
          <a:r>
            <a:rPr lang="en-US" sz="1800" kern="1200" dirty="0" smtClean="0"/>
            <a:t>Easy to increase national debt as large deficits are run. </a:t>
          </a:r>
          <a:endParaRPr lang="en-US" sz="1800" kern="1200" dirty="0"/>
        </a:p>
      </dsp:txBody>
      <dsp:txXfrm>
        <a:off x="4719792" y="711403"/>
        <a:ext cx="4140131" cy="22157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24487-D337-5041-BC20-2FA5145B3504}">
      <dsp:nvSpPr>
        <dsp:cNvPr id="0" name=""/>
        <dsp:cNvSpPr/>
      </dsp:nvSpPr>
      <dsp:spPr>
        <a:xfrm>
          <a:off x="1" y="59453"/>
          <a:ext cx="4140131" cy="576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Strengths</a:t>
          </a:r>
          <a:endParaRPr lang="en-US" sz="2000" kern="1200" dirty="0"/>
        </a:p>
      </dsp:txBody>
      <dsp:txXfrm>
        <a:off x="1" y="59453"/>
        <a:ext cx="4140131" cy="576000"/>
      </dsp:txXfrm>
    </dsp:sp>
    <dsp:sp modelId="{FD609FC7-0CE2-B943-B06F-7EA80366509A}">
      <dsp:nvSpPr>
        <dsp:cNvPr id="0" name=""/>
        <dsp:cNvSpPr/>
      </dsp:nvSpPr>
      <dsp:spPr>
        <a:xfrm>
          <a:off x="43" y="640268"/>
          <a:ext cx="4140131" cy="2415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Lowering taxes will increase overall tax revenue as more business are open and more investments made. </a:t>
          </a:r>
          <a:endParaRPr lang="en-US" sz="2000" kern="1200" dirty="0"/>
        </a:p>
        <a:p>
          <a:pPr marL="228600" lvl="1" indent="-228600" algn="l" defTabSz="889000">
            <a:lnSpc>
              <a:spcPct val="90000"/>
            </a:lnSpc>
            <a:spcBef>
              <a:spcPct val="0"/>
            </a:spcBef>
            <a:spcAft>
              <a:spcPct val="15000"/>
            </a:spcAft>
            <a:buChar char="••"/>
          </a:pPr>
          <a:r>
            <a:rPr lang="en-US" sz="2000" kern="1200" dirty="0" smtClean="0"/>
            <a:t>Deregulation and lower taxes make it easier for businesses and entrepreneurs to create new businesses. </a:t>
          </a:r>
          <a:endParaRPr lang="en-US" sz="2000" kern="1200" dirty="0"/>
        </a:p>
      </dsp:txBody>
      <dsp:txXfrm>
        <a:off x="43" y="640268"/>
        <a:ext cx="4140131" cy="2415599"/>
      </dsp:txXfrm>
    </dsp:sp>
    <dsp:sp modelId="{154D4D88-740B-FA45-85C5-13CC7029484A}">
      <dsp:nvSpPr>
        <dsp:cNvPr id="0" name=""/>
        <dsp:cNvSpPr/>
      </dsp:nvSpPr>
      <dsp:spPr>
        <a:xfrm>
          <a:off x="4719792" y="64268"/>
          <a:ext cx="4140131" cy="5760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Weaknesses</a:t>
          </a:r>
          <a:endParaRPr lang="en-US" sz="2000" kern="1200" dirty="0"/>
        </a:p>
      </dsp:txBody>
      <dsp:txXfrm>
        <a:off x="4719792" y="64268"/>
        <a:ext cx="4140131" cy="576000"/>
      </dsp:txXfrm>
    </dsp:sp>
    <dsp:sp modelId="{A4A7E733-BF52-C846-A1AB-E9E45A86D9CE}">
      <dsp:nvSpPr>
        <dsp:cNvPr id="0" name=""/>
        <dsp:cNvSpPr/>
      </dsp:nvSpPr>
      <dsp:spPr>
        <a:xfrm>
          <a:off x="4719792" y="640268"/>
          <a:ext cx="4140131" cy="2415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Arguments that supply-side policies increases the gap between rich and poor. </a:t>
          </a:r>
          <a:endParaRPr lang="en-US" sz="2000" kern="1200" dirty="0"/>
        </a:p>
        <a:p>
          <a:pPr marL="228600" lvl="1" indent="-228600" algn="l" defTabSz="889000">
            <a:lnSpc>
              <a:spcPct val="90000"/>
            </a:lnSpc>
            <a:spcBef>
              <a:spcPct val="0"/>
            </a:spcBef>
            <a:spcAft>
              <a:spcPct val="15000"/>
            </a:spcAft>
            <a:buChar char="••"/>
          </a:pPr>
          <a:r>
            <a:rPr lang="en-US" sz="2000" kern="1200" dirty="0" smtClean="0"/>
            <a:t>Deregulation of some industries may lead to unknown costs later. </a:t>
          </a:r>
          <a:endParaRPr lang="en-US" sz="2000" kern="1200" dirty="0"/>
        </a:p>
      </dsp:txBody>
      <dsp:txXfrm>
        <a:off x="4719792" y="640268"/>
        <a:ext cx="4140131" cy="2415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24487-D337-5041-BC20-2FA5145B3504}">
      <dsp:nvSpPr>
        <dsp:cNvPr id="0" name=""/>
        <dsp:cNvSpPr/>
      </dsp:nvSpPr>
      <dsp:spPr>
        <a:xfrm>
          <a:off x="1" y="30171"/>
          <a:ext cx="4140131" cy="633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Strengths</a:t>
          </a:r>
          <a:endParaRPr lang="en-US" sz="2200" kern="1200" dirty="0"/>
        </a:p>
      </dsp:txBody>
      <dsp:txXfrm>
        <a:off x="1" y="30171"/>
        <a:ext cx="4140131" cy="633600"/>
      </dsp:txXfrm>
    </dsp:sp>
    <dsp:sp modelId="{FD609FC7-0CE2-B943-B06F-7EA80366509A}">
      <dsp:nvSpPr>
        <dsp:cNvPr id="0" name=""/>
        <dsp:cNvSpPr/>
      </dsp:nvSpPr>
      <dsp:spPr>
        <a:xfrm>
          <a:off x="43" y="669068"/>
          <a:ext cx="4140131" cy="2415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The money supply, because it is controlled by the Fed, is less likely to be politically swayed in their policy. </a:t>
          </a:r>
          <a:endParaRPr lang="en-US" sz="2200" kern="1200" dirty="0"/>
        </a:p>
        <a:p>
          <a:pPr marL="228600" lvl="1" indent="-228600" algn="l" defTabSz="977900">
            <a:lnSpc>
              <a:spcPct val="90000"/>
            </a:lnSpc>
            <a:spcBef>
              <a:spcPct val="0"/>
            </a:spcBef>
            <a:spcAft>
              <a:spcPct val="15000"/>
            </a:spcAft>
            <a:buChar char="••"/>
          </a:pPr>
          <a:r>
            <a:rPr lang="en-US" sz="2200" kern="1200" dirty="0" smtClean="0"/>
            <a:t>The money supply is easier to control and manipulate than fiscal policy. </a:t>
          </a:r>
          <a:endParaRPr lang="en-US" sz="2200" kern="1200" dirty="0"/>
        </a:p>
      </dsp:txBody>
      <dsp:txXfrm>
        <a:off x="43" y="669068"/>
        <a:ext cx="4140131" cy="2415599"/>
      </dsp:txXfrm>
    </dsp:sp>
    <dsp:sp modelId="{154D4D88-740B-FA45-85C5-13CC7029484A}">
      <dsp:nvSpPr>
        <dsp:cNvPr id="0" name=""/>
        <dsp:cNvSpPr/>
      </dsp:nvSpPr>
      <dsp:spPr>
        <a:xfrm>
          <a:off x="4719792" y="35468"/>
          <a:ext cx="4140131" cy="633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Weaknesses</a:t>
          </a:r>
          <a:endParaRPr lang="en-US" sz="2200" kern="1200" dirty="0"/>
        </a:p>
      </dsp:txBody>
      <dsp:txXfrm>
        <a:off x="4719792" y="35468"/>
        <a:ext cx="4140131" cy="633600"/>
      </dsp:txXfrm>
    </dsp:sp>
    <dsp:sp modelId="{A4A7E733-BF52-C846-A1AB-E9E45A86D9CE}">
      <dsp:nvSpPr>
        <dsp:cNvPr id="0" name=""/>
        <dsp:cNvSpPr/>
      </dsp:nvSpPr>
      <dsp:spPr>
        <a:xfrm>
          <a:off x="4719792" y="669068"/>
          <a:ext cx="4140131" cy="24155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Controlling the money supply too strictly can lead to recessions.  </a:t>
          </a:r>
          <a:endParaRPr lang="en-US" sz="2200" kern="1200" dirty="0"/>
        </a:p>
        <a:p>
          <a:pPr marL="228600" lvl="1" indent="-228600" algn="l" defTabSz="977900">
            <a:lnSpc>
              <a:spcPct val="90000"/>
            </a:lnSpc>
            <a:spcBef>
              <a:spcPct val="0"/>
            </a:spcBef>
            <a:spcAft>
              <a:spcPct val="15000"/>
            </a:spcAft>
            <a:buChar char="••"/>
          </a:pPr>
          <a:r>
            <a:rPr lang="en-US" sz="2200" kern="1200" dirty="0" smtClean="0"/>
            <a:t>You can not force people to borrow money or banks to lend which can reduce effectiveness. </a:t>
          </a:r>
          <a:endParaRPr lang="en-US" sz="2200" kern="1200" dirty="0"/>
        </a:p>
      </dsp:txBody>
      <dsp:txXfrm>
        <a:off x="4719792" y="669068"/>
        <a:ext cx="4140131" cy="24155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D7F363-2ACE-43B2-AC7B-5D6279E0B449}" type="datetimeFigureOut">
              <a:rPr lang="en-US" smtClean="0"/>
              <a:t>4/13/2016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505AE6-06B5-4CF7-8751-F438DFFB451D}" type="slidenum">
              <a:rPr lang="en-US" smtClean="0"/>
              <a:t>‹#›</a:t>
            </a:fld>
            <a:endParaRPr lang="en-US"/>
          </a:p>
        </p:txBody>
      </p:sp>
    </p:spTree>
    <p:extLst>
      <p:ext uri="{BB962C8B-B14F-4D97-AF65-F5344CB8AC3E}">
        <p14:creationId xmlns:p14="http://schemas.microsoft.com/office/powerpoint/2010/main" val="368874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Insert</a:t>
            </a:r>
            <a:r>
              <a:rPr lang="en-US" baseline="0" dirty="0" smtClean="0"/>
              <a:t> video. </a:t>
            </a:r>
            <a:endParaRPr lang="en-US" dirty="0"/>
          </a:p>
        </p:txBody>
      </p:sp>
      <p:sp>
        <p:nvSpPr>
          <p:cNvPr id="4" name="Slide Number Placeholder 3"/>
          <p:cNvSpPr>
            <a:spLocks noGrp="1"/>
          </p:cNvSpPr>
          <p:nvPr>
            <p:ph type="sldNum" sz="quarter" idx="10"/>
          </p:nvPr>
        </p:nvSpPr>
        <p:spPr/>
        <p:txBody>
          <a:bodyPr/>
          <a:lstStyle/>
          <a:p>
            <a:fld id="{2FEDC156-901A-E04E-855C-C287F62547BF}" type="slidenum">
              <a:rPr lang="en-US" smtClean="0"/>
              <a:pPr/>
              <a:t>4</a:t>
            </a:fld>
            <a:endParaRPr lang="en-US"/>
          </a:p>
        </p:txBody>
      </p:sp>
    </p:spTree>
    <p:extLst>
      <p:ext uri="{BB962C8B-B14F-4D97-AF65-F5344CB8AC3E}">
        <p14:creationId xmlns:p14="http://schemas.microsoft.com/office/powerpoint/2010/main" val="139217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Round 1 or Round 2?</a:t>
            </a:r>
            <a:endParaRPr lang="en-US" dirty="0"/>
          </a:p>
        </p:txBody>
      </p:sp>
      <p:sp>
        <p:nvSpPr>
          <p:cNvPr id="4" name="Slide Number Placeholder 3"/>
          <p:cNvSpPr>
            <a:spLocks noGrp="1"/>
          </p:cNvSpPr>
          <p:nvPr>
            <p:ph type="sldNum" sz="quarter" idx="10"/>
          </p:nvPr>
        </p:nvSpPr>
        <p:spPr/>
        <p:txBody>
          <a:bodyPr/>
          <a:lstStyle/>
          <a:p>
            <a:fld id="{2FEDC156-901A-E04E-855C-C287F62547BF}" type="slidenum">
              <a:rPr lang="en-US" smtClean="0"/>
              <a:pPr/>
              <a:t>12</a:t>
            </a:fld>
            <a:endParaRPr lang="en-US"/>
          </a:p>
        </p:txBody>
      </p:sp>
    </p:spTree>
    <p:extLst>
      <p:ext uri="{BB962C8B-B14F-4D97-AF65-F5344CB8AC3E}">
        <p14:creationId xmlns:p14="http://schemas.microsoft.com/office/powerpoint/2010/main" val="4290967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43E8A99-642E-4F02-8725-1C45B75C494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746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9B621CE-5DD5-42FB-8537-91DF6C1B325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030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27EACF1-06DF-4D96-8D99-D3893FD07D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5238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209CA9F3-4F9B-4A5C-A792-2F456EC0463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307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DEA67B-228D-439C-95B0-F9DC828762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2121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4951ED8-E79A-4498-87F3-826022A006B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665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70413AA-4297-48A6-86AF-FCEC345B753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958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A56E75A-FD6E-4396-A31C-65CFC34CAEB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2608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B5382CE-D04B-4162-97A9-6036D062A78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1971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DBAA127-514F-47B8-9988-BBF2404754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680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4821885-8F8E-4C81-9DDB-65A1F967E40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2786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0">
          <a:gsLst>
            <a:gs pos="81000">
              <a:schemeClr val="accent2">
                <a:lumMod val="40000"/>
                <a:lumOff val="60000"/>
              </a:schemeClr>
            </a:gs>
            <a:gs pos="92000">
              <a:srgbClr val="FFFFC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0475C3-3ADF-4784-A595-552DDCF7D190}"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09782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3.xml"/><Relationship Id="rId7" Type="http://schemas.openxmlformats.org/officeDocument/2006/relationships/hyperlink" Target="http://commons.wikimedia.org/wiki/File:Official_Portrait_of_President_Reagan_1981.jpg"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hyperlink" Target="//upload.wikimedia.org/wikipedia/commons/6/66/John_Maynard_Keynes.jpg"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Extended Aggregate Models, Growth &amp; Stability</a:t>
            </a:r>
            <a:endParaRPr lang="en-US" dirty="0"/>
          </a:p>
        </p:txBody>
      </p:sp>
      <p:sp>
        <p:nvSpPr>
          <p:cNvPr id="3" name="Subtitle 2"/>
          <p:cNvSpPr>
            <a:spLocks noGrp="1"/>
          </p:cNvSpPr>
          <p:nvPr>
            <p:ph type="subTitle" idx="1"/>
          </p:nvPr>
        </p:nvSpPr>
        <p:spPr/>
        <p:txBody>
          <a:bodyPr/>
          <a:lstStyle/>
          <a:p>
            <a:r>
              <a:rPr lang="en-US" altLang="en-US" b="1" dirty="0" smtClean="0"/>
              <a:t>Comparing Macro Theories </a:t>
            </a:r>
            <a:r>
              <a:rPr lang="en-US" altLang="en-US" b="1" dirty="0"/>
              <a:t/>
            </a:r>
            <a:br>
              <a:rPr lang="en-US" altLang="en-US" b="1" dirty="0"/>
            </a:br>
            <a:r>
              <a:rPr lang="en-US" altLang="en-US" b="1" dirty="0"/>
              <a:t/>
            </a:r>
            <a:br>
              <a:rPr lang="en-US" altLang="en-US" b="1" dirty="0"/>
            </a:br>
            <a:endParaRPr lang="en-US" dirty="0"/>
          </a:p>
        </p:txBody>
      </p:sp>
    </p:spTree>
    <p:extLst>
      <p:ext uri="{BB962C8B-B14F-4D97-AF65-F5344CB8AC3E}">
        <p14:creationId xmlns:p14="http://schemas.microsoft.com/office/powerpoint/2010/main" val="346754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29657" y="274640"/>
          <a:ext cx="8859967" cy="3120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157575" y="3467500"/>
            <a:ext cx="4535216" cy="461665"/>
          </a:xfrm>
          <a:prstGeom prst="rect">
            <a:avLst/>
          </a:prstGeom>
          <a:noFill/>
        </p:spPr>
        <p:txBody>
          <a:bodyPr wrap="none" rtlCol="0">
            <a:spAutoFit/>
          </a:bodyPr>
          <a:lstStyle/>
          <a:p>
            <a:r>
              <a:rPr lang="en-US" sz="2400" dirty="0"/>
              <a:t>Major Supporter: Ronald Regan</a:t>
            </a:r>
            <a:endParaRPr lang="en-US" sz="2400" dirty="0"/>
          </a:p>
        </p:txBody>
      </p:sp>
      <p:pic>
        <p:nvPicPr>
          <p:cNvPr id="9218" name="Picture 2" descr="http://upload.wikimedia.org/wikipedia/commons/thumb/1/16/Official_Portrait_of_President_Reagan_1981.jpg/230px-Official_Portrait_of_President_Reagan_1981.jpg">
            <a:hlinkClick r:id="rId7"/>
          </p:cNvPr>
          <p:cNvPicPr>
            <a:picLocks noChangeAspect="1" noChangeArrowheads="1"/>
          </p:cNvPicPr>
          <p:nvPr/>
        </p:nvPicPr>
        <p:blipFill>
          <a:blip r:embed="rId8"/>
          <a:srcRect/>
          <a:stretch>
            <a:fillRect/>
          </a:stretch>
        </p:blipFill>
        <p:spPr bwMode="auto">
          <a:xfrm>
            <a:off x="4815406" y="4083053"/>
            <a:ext cx="2586657" cy="2429209"/>
          </a:xfrm>
          <a:prstGeom prst="rect">
            <a:avLst/>
          </a:prstGeom>
          <a:noFill/>
        </p:spPr>
      </p:pic>
    </p:spTree>
    <p:extLst>
      <p:ext uri="{BB962C8B-B14F-4D97-AF65-F5344CB8AC3E}">
        <p14:creationId xmlns:p14="http://schemas.microsoft.com/office/powerpoint/2010/main" val="1085846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97981"/>
          <a:ext cx="11244775" cy="6359905"/>
        </p:xfrm>
        <a:graphic>
          <a:graphicData uri="http://schemas.openxmlformats.org/drawingml/2006/table">
            <a:tbl>
              <a:tblPr firstRow="1" bandRow="1">
                <a:tableStyleId>{5C22544A-7EE6-4342-B048-85BDC9FD1C3A}</a:tableStyleId>
              </a:tblPr>
              <a:tblGrid>
                <a:gridCol w="2248955"/>
                <a:gridCol w="2248955"/>
                <a:gridCol w="2248955"/>
                <a:gridCol w="2248955"/>
                <a:gridCol w="2248955"/>
              </a:tblGrid>
              <a:tr h="1188720">
                <a:tc>
                  <a:txBody>
                    <a:bodyPr/>
                    <a:lstStyle/>
                    <a:p>
                      <a:r>
                        <a:rPr lang="en-US" sz="1900" dirty="0" smtClean="0"/>
                        <a:t>School</a:t>
                      </a:r>
                      <a:r>
                        <a:rPr lang="en-US" sz="1900" baseline="0" dirty="0" smtClean="0"/>
                        <a:t> of Thought</a:t>
                      </a:r>
                      <a:endParaRPr lang="en-US" sz="1900" dirty="0"/>
                    </a:p>
                  </a:txBody>
                  <a:tcPr marL="121920" marR="121920"/>
                </a:tc>
                <a:tc>
                  <a:txBody>
                    <a:bodyPr/>
                    <a:lstStyle/>
                    <a:p>
                      <a:r>
                        <a:rPr lang="en-US" sz="1900" dirty="0" smtClean="0"/>
                        <a:t>Recessions are caused by: </a:t>
                      </a:r>
                      <a:endParaRPr lang="en-US" sz="1900" dirty="0"/>
                    </a:p>
                  </a:txBody>
                  <a:tcPr marL="121920" marR="121920"/>
                </a:tc>
                <a:tc>
                  <a:txBody>
                    <a:bodyPr/>
                    <a:lstStyle/>
                    <a:p>
                      <a:r>
                        <a:rPr lang="en-US" sz="1900" dirty="0" smtClean="0"/>
                        <a:t>In a recession fiscal policy should be: </a:t>
                      </a:r>
                      <a:endParaRPr lang="en-US" sz="1900" dirty="0"/>
                    </a:p>
                  </a:txBody>
                  <a:tcPr marL="121920" marR="121920"/>
                </a:tc>
                <a:tc>
                  <a:txBody>
                    <a:bodyPr/>
                    <a:lstStyle/>
                    <a:p>
                      <a:r>
                        <a:rPr lang="en-US" sz="1900" dirty="0" smtClean="0"/>
                        <a:t>In a recession monetary policy should be: </a:t>
                      </a:r>
                      <a:endParaRPr lang="en-US" sz="1900" dirty="0"/>
                    </a:p>
                  </a:txBody>
                  <a:tcPr marL="121920" marR="121920"/>
                </a:tc>
                <a:tc>
                  <a:txBody>
                    <a:bodyPr/>
                    <a:lstStyle/>
                    <a:p>
                      <a:r>
                        <a:rPr lang="en-US" sz="1900" dirty="0" smtClean="0"/>
                        <a:t>In the long run: </a:t>
                      </a:r>
                      <a:endParaRPr lang="en-US" sz="1900" dirty="0"/>
                    </a:p>
                  </a:txBody>
                  <a:tcPr marL="121920" marR="121920"/>
                </a:tc>
              </a:tr>
              <a:tr h="1284985">
                <a:tc>
                  <a:txBody>
                    <a:bodyPr/>
                    <a:lstStyle/>
                    <a:p>
                      <a:r>
                        <a:rPr lang="en-US" sz="1500" dirty="0" smtClean="0"/>
                        <a:t>Classical </a:t>
                      </a:r>
                    </a:p>
                  </a:txBody>
                  <a:tcPr marL="121920" marR="121920"/>
                </a:tc>
                <a:tc>
                  <a:txBody>
                    <a:bodyPr/>
                    <a:lstStyle/>
                    <a:p>
                      <a:r>
                        <a:rPr lang="en-US" sz="1500" dirty="0" smtClean="0"/>
                        <a:t>Government</a:t>
                      </a:r>
                      <a:r>
                        <a:rPr lang="en-US" sz="1500" baseline="0" dirty="0" smtClean="0"/>
                        <a:t> intervention in the market. </a:t>
                      </a:r>
                      <a:endParaRPr lang="en-US" sz="1500" dirty="0"/>
                    </a:p>
                  </a:txBody>
                  <a:tcPr marL="121920" marR="121920"/>
                </a:tc>
                <a:tc>
                  <a:txBody>
                    <a:bodyPr/>
                    <a:lstStyle/>
                    <a:p>
                      <a:r>
                        <a:rPr lang="en-US" sz="1500" dirty="0" smtClean="0"/>
                        <a:t>Not</a:t>
                      </a:r>
                      <a:r>
                        <a:rPr lang="en-US" sz="1500" baseline="0" dirty="0" smtClean="0"/>
                        <a:t> used. </a:t>
                      </a:r>
                      <a:endParaRPr lang="en-US" sz="1500" dirty="0"/>
                    </a:p>
                  </a:txBody>
                  <a:tcPr marL="121920" marR="121920"/>
                </a:tc>
                <a:tc>
                  <a:txBody>
                    <a:bodyPr/>
                    <a:lstStyle/>
                    <a:p>
                      <a:r>
                        <a:rPr lang="en-US" sz="1500" dirty="0" smtClean="0"/>
                        <a:t>Not</a:t>
                      </a:r>
                      <a:r>
                        <a:rPr lang="en-US" sz="1500" baseline="0" dirty="0" smtClean="0"/>
                        <a:t> used. However a stable money supply should be maintained. </a:t>
                      </a:r>
                      <a:endParaRPr lang="en-US" sz="1500" dirty="0"/>
                    </a:p>
                  </a:txBody>
                  <a:tcPr marL="121920" marR="121920"/>
                </a:tc>
                <a:tc>
                  <a:txBody>
                    <a:bodyPr/>
                    <a:lstStyle/>
                    <a:p>
                      <a:r>
                        <a:rPr lang="en-US" sz="1500" dirty="0" smtClean="0"/>
                        <a:t>The business cycle will naturally balance itself. </a:t>
                      </a:r>
                      <a:endParaRPr lang="en-US" sz="1500" dirty="0"/>
                    </a:p>
                  </a:txBody>
                  <a:tcPr marL="121920" marR="121920"/>
                </a:tc>
              </a:tr>
              <a:tr h="944880">
                <a:tc>
                  <a:txBody>
                    <a:bodyPr/>
                    <a:lstStyle/>
                    <a:p>
                      <a:r>
                        <a:rPr lang="en-US" sz="1500" dirty="0" smtClean="0"/>
                        <a:t>Keynesian</a:t>
                      </a:r>
                      <a:endParaRPr lang="en-US" sz="1500" dirty="0"/>
                    </a:p>
                  </a:txBody>
                  <a:tcPr marL="121920" marR="121920"/>
                </a:tc>
                <a:tc>
                  <a:txBody>
                    <a:bodyPr/>
                    <a:lstStyle/>
                    <a:p>
                      <a:r>
                        <a:rPr lang="en-US" sz="1500" dirty="0" smtClean="0"/>
                        <a:t>Insufficient aggregate demand</a:t>
                      </a:r>
                      <a:endParaRPr lang="en-US" sz="1500" dirty="0"/>
                    </a:p>
                  </a:txBody>
                  <a:tcPr marL="121920" marR="121920"/>
                </a:tc>
                <a:tc>
                  <a:txBody>
                    <a:bodyPr/>
                    <a:lstStyle/>
                    <a:p>
                      <a:r>
                        <a:rPr lang="en-US" sz="1500" dirty="0" smtClean="0"/>
                        <a:t>Increased government spending.</a:t>
                      </a:r>
                      <a:endParaRPr lang="en-US" sz="1500" dirty="0"/>
                    </a:p>
                  </a:txBody>
                  <a:tcPr marL="121920" marR="121920"/>
                </a:tc>
                <a:tc>
                  <a:txBody>
                    <a:bodyPr/>
                    <a:lstStyle/>
                    <a:p>
                      <a:r>
                        <a:rPr lang="en-US" sz="1500" dirty="0" smtClean="0"/>
                        <a:t>Easy money policy</a:t>
                      </a:r>
                      <a:r>
                        <a:rPr lang="en-US" sz="1500" baseline="0" dirty="0" smtClean="0"/>
                        <a:t> though it isn’t believed to be very effective.    </a:t>
                      </a:r>
                      <a:endParaRPr lang="en-US" sz="1500" dirty="0"/>
                    </a:p>
                  </a:txBody>
                  <a:tcPr marL="121920" marR="121920"/>
                </a:tc>
                <a:tc>
                  <a:txBody>
                    <a:bodyPr/>
                    <a:lstStyle/>
                    <a:p>
                      <a:r>
                        <a:rPr lang="en-US" sz="1500" dirty="0" smtClean="0"/>
                        <a:t>“We are all dead.” –John M. Keynes</a:t>
                      </a:r>
                      <a:r>
                        <a:rPr lang="en-US" sz="1500" baseline="0" dirty="0" smtClean="0"/>
                        <a:t> T</a:t>
                      </a:r>
                      <a:endParaRPr lang="en-US" sz="1500" dirty="0"/>
                    </a:p>
                  </a:txBody>
                  <a:tcPr marL="121920" marR="121920"/>
                </a:tc>
              </a:tr>
              <a:tr h="2560320">
                <a:tc>
                  <a:txBody>
                    <a:bodyPr/>
                    <a:lstStyle/>
                    <a:p>
                      <a:r>
                        <a:rPr lang="en-US" sz="1900" dirty="0" smtClean="0"/>
                        <a:t>Supply-Side</a:t>
                      </a:r>
                    </a:p>
                  </a:txBody>
                  <a:tcPr marL="121920" marR="121920"/>
                </a:tc>
                <a:tc>
                  <a:txBody>
                    <a:bodyPr/>
                    <a:lstStyle/>
                    <a:p>
                      <a:r>
                        <a:rPr lang="en-US" sz="1900" dirty="0" smtClean="0"/>
                        <a:t>Insufficient aggregate</a:t>
                      </a:r>
                      <a:r>
                        <a:rPr lang="en-US" sz="1900" baseline="0" dirty="0" smtClean="0"/>
                        <a:t> demand</a:t>
                      </a:r>
                      <a:endParaRPr lang="en-US" sz="1900" dirty="0"/>
                    </a:p>
                  </a:txBody>
                  <a:tcPr marL="121920" marR="121920"/>
                </a:tc>
                <a:tc>
                  <a:txBody>
                    <a:bodyPr/>
                    <a:lstStyle/>
                    <a:p>
                      <a:r>
                        <a:rPr lang="en-US" sz="1900" dirty="0" smtClean="0"/>
                        <a:t>Decreased</a:t>
                      </a:r>
                      <a:r>
                        <a:rPr lang="en-US" sz="1900" baseline="0" dirty="0" smtClean="0"/>
                        <a:t> taxation. </a:t>
                      </a:r>
                      <a:endParaRPr lang="en-US" sz="1900" dirty="0"/>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aseline="0" dirty="0" smtClean="0"/>
                        <a:t>Not a very effective means of stabilization but should focus on keeping the money supply stable.   </a:t>
                      </a:r>
                      <a:endParaRPr lang="en-US" sz="1900" dirty="0" smtClean="0"/>
                    </a:p>
                    <a:p>
                      <a:endParaRPr lang="en-US" sz="1900" dirty="0"/>
                    </a:p>
                  </a:txBody>
                  <a:tcPr marL="121920" marR="121920"/>
                </a:tc>
                <a:tc>
                  <a:txBody>
                    <a:bodyPr/>
                    <a:lstStyle/>
                    <a:p>
                      <a:r>
                        <a:rPr lang="en-US" sz="1900" dirty="0" smtClean="0"/>
                        <a:t>The increased revenue will balance out</a:t>
                      </a:r>
                      <a:r>
                        <a:rPr lang="en-US" sz="1900" baseline="0" dirty="0" smtClean="0"/>
                        <a:t> the deficits created due to decreased taxation. </a:t>
                      </a:r>
                      <a:endParaRPr lang="en-US" sz="1900" dirty="0"/>
                    </a:p>
                  </a:txBody>
                  <a:tcPr marL="121920" marR="121920"/>
                </a:tc>
              </a:tr>
              <a:tr h="375920">
                <a:tc>
                  <a:txBody>
                    <a:bodyPr/>
                    <a:lstStyle/>
                    <a:p>
                      <a:r>
                        <a:rPr lang="en-US" sz="1900" dirty="0" smtClean="0"/>
                        <a:t>Monetarist</a:t>
                      </a:r>
                      <a:endParaRPr lang="en-US" sz="1900" dirty="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dirty="0"/>
                    </a:p>
                  </a:txBody>
                  <a:tcPr marL="121920" marR="121920"/>
                </a:tc>
              </a:tr>
            </a:tbl>
          </a:graphicData>
        </a:graphic>
      </p:graphicFrame>
    </p:spTree>
    <p:extLst>
      <p:ext uri="{BB962C8B-B14F-4D97-AF65-F5344CB8AC3E}">
        <p14:creationId xmlns:p14="http://schemas.microsoft.com/office/powerpoint/2010/main" val="192247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Keynes vs. Hayek </a:t>
            </a:r>
            <a:endParaRPr lang="en-US" dirty="0"/>
          </a:p>
        </p:txBody>
      </p:sp>
      <p:sp>
        <p:nvSpPr>
          <p:cNvPr id="3" name="Content Placeholder 2"/>
          <p:cNvSpPr>
            <a:spLocks noGrp="1"/>
          </p:cNvSpPr>
          <p:nvPr>
            <p:ph idx="1"/>
          </p:nvPr>
        </p:nvSpPr>
        <p:spPr/>
        <p:txBody>
          <a:bodyPr>
            <a:normAutofit/>
          </a:bodyPr>
          <a:lstStyle/>
          <a:p>
            <a:pPr>
              <a:buNone/>
            </a:pPr>
            <a:r>
              <a:rPr lang="en-US" b="1" dirty="0" smtClean="0"/>
              <a:t>Keynes</a:t>
            </a:r>
            <a:r>
              <a:rPr lang="en-US" dirty="0" smtClean="0"/>
              <a:t> represents government playing the role of a economic stabilizer. </a:t>
            </a:r>
            <a:r>
              <a:rPr lang="en-US" b="1" dirty="0" smtClean="0"/>
              <a:t>Hayek</a:t>
            </a:r>
            <a:r>
              <a:rPr lang="en-US" dirty="0" smtClean="0"/>
              <a:t> represents the classical market view where the government causes problems with its attempts to stabilize.</a:t>
            </a:r>
          </a:p>
          <a:p>
            <a:pPr>
              <a:buNone/>
            </a:pPr>
            <a:endParaRPr lang="en-US" dirty="0" smtClean="0"/>
          </a:p>
          <a:p>
            <a:pPr>
              <a:buNone/>
            </a:pPr>
            <a:r>
              <a:rPr lang="en-US" dirty="0" smtClean="0"/>
              <a:t>Watch the videos on the next two pages.</a:t>
            </a:r>
            <a:endParaRPr lang="en-US" dirty="0"/>
          </a:p>
        </p:txBody>
      </p:sp>
    </p:spTree>
    <p:extLst>
      <p:ext uri="{BB962C8B-B14F-4D97-AF65-F5344CB8AC3E}">
        <p14:creationId xmlns:p14="http://schemas.microsoft.com/office/powerpoint/2010/main" val="823003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Monetarist Theory </a:t>
            </a:r>
            <a:endParaRPr lang="en-US" dirty="0"/>
          </a:p>
        </p:txBody>
      </p:sp>
      <p:sp>
        <p:nvSpPr>
          <p:cNvPr id="3" name="Content Placeholder 2"/>
          <p:cNvSpPr>
            <a:spLocks noGrp="1"/>
          </p:cNvSpPr>
          <p:nvPr>
            <p:ph idx="1"/>
          </p:nvPr>
        </p:nvSpPr>
        <p:spPr/>
        <p:txBody>
          <a:bodyPr>
            <a:normAutofit/>
          </a:bodyPr>
          <a:lstStyle/>
          <a:p>
            <a:r>
              <a:rPr lang="en-US" dirty="0" smtClean="0"/>
              <a:t>Monetarist theory holds that monetary policy not fiscal policy is the better economic stabilizer. </a:t>
            </a:r>
            <a:r>
              <a:rPr lang="en-US" b="1" dirty="0" smtClean="0"/>
              <a:t>Monetarist theorize that if the money supply (</a:t>
            </a:r>
            <a:r>
              <a:rPr lang="en-US" b="1" dirty="0" err="1" smtClean="0"/>
              <a:t>ie</a:t>
            </a:r>
            <a:r>
              <a:rPr lang="en-US" b="1" dirty="0" smtClean="0"/>
              <a:t>. Interest rates) is grown at a steady consistent rate that demand/GDP will grow at the same consistent rate. </a:t>
            </a:r>
          </a:p>
          <a:p>
            <a:r>
              <a:rPr lang="en-US" dirty="0" smtClean="0"/>
              <a:t>Monetarist focus on controlling inflation. </a:t>
            </a:r>
          </a:p>
          <a:p>
            <a:pPr>
              <a:buNone/>
            </a:pPr>
            <a:r>
              <a:rPr lang="en-US" dirty="0" smtClean="0"/>
              <a:t> </a:t>
            </a:r>
            <a:endParaRPr lang="en-US" dirty="0"/>
          </a:p>
        </p:txBody>
      </p:sp>
    </p:spTree>
    <p:extLst>
      <p:ext uri="{BB962C8B-B14F-4D97-AF65-F5344CB8AC3E}">
        <p14:creationId xmlns:p14="http://schemas.microsoft.com/office/powerpoint/2010/main" val="4229353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64975" y="274640"/>
          <a:ext cx="8859967" cy="3120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417871" y="3748650"/>
            <a:ext cx="4772460" cy="461665"/>
          </a:xfrm>
          <a:prstGeom prst="rect">
            <a:avLst/>
          </a:prstGeom>
          <a:noFill/>
        </p:spPr>
        <p:txBody>
          <a:bodyPr wrap="none" rtlCol="0">
            <a:spAutoFit/>
          </a:bodyPr>
          <a:lstStyle/>
          <a:p>
            <a:r>
              <a:rPr lang="en-US" sz="2400" dirty="0"/>
              <a:t>Major Supporter: Milton Friedman</a:t>
            </a:r>
            <a:endParaRPr lang="en-US" sz="2400" dirty="0"/>
          </a:p>
        </p:txBody>
      </p:sp>
      <p:pic>
        <p:nvPicPr>
          <p:cNvPr id="4098" name="Picture 2" descr="http://upload.wikimedia.org/wikipedia/commons/4/4e/Milton_Friedman%2C_July_25%2C_2005.jpg"/>
          <p:cNvPicPr>
            <a:picLocks noChangeAspect="1" noChangeArrowheads="1"/>
          </p:cNvPicPr>
          <p:nvPr/>
        </p:nvPicPr>
        <p:blipFill>
          <a:blip r:embed="rId7"/>
          <a:srcRect/>
          <a:stretch>
            <a:fillRect/>
          </a:stretch>
        </p:blipFill>
        <p:spPr bwMode="auto">
          <a:xfrm>
            <a:off x="4861610" y="4364561"/>
            <a:ext cx="2581988" cy="2094931"/>
          </a:xfrm>
          <a:prstGeom prst="rect">
            <a:avLst/>
          </a:prstGeom>
          <a:noFill/>
        </p:spPr>
      </p:pic>
    </p:spTree>
    <p:extLst>
      <p:ext uri="{BB962C8B-B14F-4D97-AF65-F5344CB8AC3E}">
        <p14:creationId xmlns:p14="http://schemas.microsoft.com/office/powerpoint/2010/main" val="3657534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97982"/>
          <a:ext cx="11244775" cy="6505287"/>
        </p:xfrm>
        <a:graphic>
          <a:graphicData uri="http://schemas.openxmlformats.org/drawingml/2006/table">
            <a:tbl>
              <a:tblPr firstRow="1" bandRow="1">
                <a:tableStyleId>{5C22544A-7EE6-4342-B048-85BDC9FD1C3A}</a:tableStyleId>
              </a:tblPr>
              <a:tblGrid>
                <a:gridCol w="2248955"/>
                <a:gridCol w="2248955"/>
                <a:gridCol w="2248955"/>
                <a:gridCol w="2248955"/>
                <a:gridCol w="2248955"/>
              </a:tblGrid>
              <a:tr h="1188720">
                <a:tc>
                  <a:txBody>
                    <a:bodyPr/>
                    <a:lstStyle/>
                    <a:p>
                      <a:r>
                        <a:rPr lang="en-US" sz="1900" dirty="0" smtClean="0"/>
                        <a:t>School</a:t>
                      </a:r>
                      <a:r>
                        <a:rPr lang="en-US" sz="1900" baseline="0" dirty="0" smtClean="0"/>
                        <a:t> of Thought</a:t>
                      </a:r>
                      <a:endParaRPr lang="en-US" sz="1900" dirty="0"/>
                    </a:p>
                  </a:txBody>
                  <a:tcPr marL="121920" marR="121920"/>
                </a:tc>
                <a:tc>
                  <a:txBody>
                    <a:bodyPr/>
                    <a:lstStyle/>
                    <a:p>
                      <a:r>
                        <a:rPr lang="en-US" sz="1900" dirty="0" smtClean="0"/>
                        <a:t>Recessions are caused by: </a:t>
                      </a:r>
                      <a:endParaRPr lang="en-US" sz="1900" dirty="0"/>
                    </a:p>
                  </a:txBody>
                  <a:tcPr marL="121920" marR="121920"/>
                </a:tc>
                <a:tc>
                  <a:txBody>
                    <a:bodyPr/>
                    <a:lstStyle/>
                    <a:p>
                      <a:r>
                        <a:rPr lang="en-US" sz="1900" dirty="0" smtClean="0"/>
                        <a:t>In a recession fiscal policy should be: </a:t>
                      </a:r>
                      <a:endParaRPr lang="en-US" sz="1900" dirty="0"/>
                    </a:p>
                  </a:txBody>
                  <a:tcPr marL="121920" marR="121920"/>
                </a:tc>
                <a:tc>
                  <a:txBody>
                    <a:bodyPr/>
                    <a:lstStyle/>
                    <a:p>
                      <a:r>
                        <a:rPr lang="en-US" sz="1900" dirty="0" smtClean="0"/>
                        <a:t>In a recession monetary policy should be: </a:t>
                      </a:r>
                      <a:endParaRPr lang="en-US" sz="1900" dirty="0"/>
                    </a:p>
                  </a:txBody>
                  <a:tcPr marL="121920" marR="121920"/>
                </a:tc>
                <a:tc>
                  <a:txBody>
                    <a:bodyPr/>
                    <a:lstStyle/>
                    <a:p>
                      <a:r>
                        <a:rPr lang="en-US" sz="1900" dirty="0" smtClean="0"/>
                        <a:t>In the long run: </a:t>
                      </a:r>
                      <a:endParaRPr lang="en-US" sz="1900" dirty="0"/>
                    </a:p>
                  </a:txBody>
                  <a:tcPr marL="121920" marR="121920"/>
                </a:tc>
              </a:tr>
              <a:tr h="944880">
                <a:tc>
                  <a:txBody>
                    <a:bodyPr/>
                    <a:lstStyle/>
                    <a:p>
                      <a:r>
                        <a:rPr lang="en-US" sz="1500" dirty="0" smtClean="0"/>
                        <a:t>Classical </a:t>
                      </a:r>
                    </a:p>
                  </a:txBody>
                  <a:tcPr marL="121920" marR="121920"/>
                </a:tc>
                <a:tc>
                  <a:txBody>
                    <a:bodyPr/>
                    <a:lstStyle/>
                    <a:p>
                      <a:r>
                        <a:rPr lang="en-US" sz="1500" dirty="0" smtClean="0"/>
                        <a:t>Government</a:t>
                      </a:r>
                      <a:r>
                        <a:rPr lang="en-US" sz="1500" baseline="0" dirty="0" smtClean="0"/>
                        <a:t> intervention in the market. </a:t>
                      </a:r>
                      <a:endParaRPr lang="en-US" sz="1500" dirty="0"/>
                    </a:p>
                  </a:txBody>
                  <a:tcPr marL="121920" marR="121920"/>
                </a:tc>
                <a:tc>
                  <a:txBody>
                    <a:bodyPr/>
                    <a:lstStyle/>
                    <a:p>
                      <a:r>
                        <a:rPr lang="en-US" sz="1500" dirty="0" smtClean="0"/>
                        <a:t>Not</a:t>
                      </a:r>
                      <a:r>
                        <a:rPr lang="en-US" sz="1500" baseline="0" dirty="0" smtClean="0"/>
                        <a:t> used. </a:t>
                      </a:r>
                      <a:endParaRPr lang="en-US" sz="1500" dirty="0"/>
                    </a:p>
                  </a:txBody>
                  <a:tcPr marL="121920" marR="121920"/>
                </a:tc>
                <a:tc>
                  <a:txBody>
                    <a:bodyPr/>
                    <a:lstStyle/>
                    <a:p>
                      <a:r>
                        <a:rPr lang="en-US" sz="1500" dirty="0" smtClean="0"/>
                        <a:t>Not</a:t>
                      </a:r>
                      <a:r>
                        <a:rPr lang="en-US" sz="1500" baseline="0" dirty="0" smtClean="0"/>
                        <a:t> used. However a stable money supply should be maintained. </a:t>
                      </a:r>
                      <a:endParaRPr lang="en-US" sz="1500" dirty="0"/>
                    </a:p>
                  </a:txBody>
                  <a:tcPr marL="121920" marR="121920"/>
                </a:tc>
                <a:tc>
                  <a:txBody>
                    <a:bodyPr/>
                    <a:lstStyle/>
                    <a:p>
                      <a:r>
                        <a:rPr lang="en-US" sz="1500" dirty="0" smtClean="0"/>
                        <a:t>The business cycle will naturally balance itself. </a:t>
                      </a:r>
                      <a:endParaRPr lang="en-US" sz="1500" dirty="0"/>
                    </a:p>
                  </a:txBody>
                  <a:tcPr marL="121920" marR="121920"/>
                </a:tc>
              </a:tr>
              <a:tr h="896967">
                <a:tc>
                  <a:txBody>
                    <a:bodyPr/>
                    <a:lstStyle/>
                    <a:p>
                      <a:r>
                        <a:rPr lang="en-US" sz="1500" dirty="0" smtClean="0"/>
                        <a:t>Keynesian</a:t>
                      </a:r>
                      <a:endParaRPr lang="en-US" sz="1500" dirty="0"/>
                    </a:p>
                  </a:txBody>
                  <a:tcPr marL="121920" marR="121920"/>
                </a:tc>
                <a:tc>
                  <a:txBody>
                    <a:bodyPr/>
                    <a:lstStyle/>
                    <a:p>
                      <a:r>
                        <a:rPr lang="en-US" sz="1500" dirty="0" smtClean="0"/>
                        <a:t>Insufficient aggregate demand</a:t>
                      </a:r>
                      <a:endParaRPr lang="en-US" sz="1500" dirty="0"/>
                    </a:p>
                  </a:txBody>
                  <a:tcPr marL="121920" marR="121920"/>
                </a:tc>
                <a:tc>
                  <a:txBody>
                    <a:bodyPr/>
                    <a:lstStyle/>
                    <a:p>
                      <a:r>
                        <a:rPr lang="en-US" sz="1500" dirty="0" smtClean="0"/>
                        <a:t>Increased government spending.</a:t>
                      </a:r>
                      <a:endParaRPr lang="en-US" sz="1500" dirty="0"/>
                    </a:p>
                  </a:txBody>
                  <a:tcPr marL="121920" marR="121920"/>
                </a:tc>
                <a:tc>
                  <a:txBody>
                    <a:bodyPr/>
                    <a:lstStyle/>
                    <a:p>
                      <a:r>
                        <a:rPr lang="en-US" sz="1500" dirty="0" smtClean="0"/>
                        <a:t>Easy money policy</a:t>
                      </a:r>
                      <a:r>
                        <a:rPr lang="en-US" sz="1500" baseline="0" dirty="0" smtClean="0"/>
                        <a:t>.   </a:t>
                      </a:r>
                      <a:endParaRPr lang="en-US" sz="1500" dirty="0"/>
                    </a:p>
                  </a:txBody>
                  <a:tcPr marL="121920" marR="121920"/>
                </a:tc>
                <a:tc>
                  <a:txBody>
                    <a:bodyPr/>
                    <a:lstStyle/>
                    <a:p>
                      <a:r>
                        <a:rPr lang="en-US" sz="1500" dirty="0" smtClean="0"/>
                        <a:t>“We are all dead.” –John M. Keynes</a:t>
                      </a:r>
                      <a:r>
                        <a:rPr lang="en-US" sz="1500" baseline="0" dirty="0" smtClean="0"/>
                        <a:t> T</a:t>
                      </a:r>
                      <a:endParaRPr lang="en-US" sz="1500" dirty="0"/>
                    </a:p>
                  </a:txBody>
                  <a:tcPr marL="121920" marR="121920"/>
                </a:tc>
              </a:tr>
              <a:tr h="2011680">
                <a:tc>
                  <a:txBody>
                    <a:bodyPr/>
                    <a:lstStyle/>
                    <a:p>
                      <a:r>
                        <a:rPr lang="en-US" sz="1900" dirty="0" smtClean="0"/>
                        <a:t>Supply-Side</a:t>
                      </a:r>
                    </a:p>
                  </a:txBody>
                  <a:tcPr marL="121920" marR="121920"/>
                </a:tc>
                <a:tc>
                  <a:txBody>
                    <a:bodyPr/>
                    <a:lstStyle/>
                    <a:p>
                      <a:r>
                        <a:rPr lang="en-US" sz="1900" dirty="0" smtClean="0"/>
                        <a:t>Insufficient aggregate</a:t>
                      </a:r>
                      <a:r>
                        <a:rPr lang="en-US" sz="1900" baseline="0" dirty="0" smtClean="0"/>
                        <a:t> demand</a:t>
                      </a:r>
                      <a:endParaRPr lang="en-US" sz="1900" dirty="0"/>
                    </a:p>
                  </a:txBody>
                  <a:tcPr marL="121920" marR="121920"/>
                </a:tc>
                <a:tc>
                  <a:txBody>
                    <a:bodyPr/>
                    <a:lstStyle/>
                    <a:p>
                      <a:r>
                        <a:rPr lang="en-US" sz="1900" dirty="0" smtClean="0"/>
                        <a:t>Decreased</a:t>
                      </a:r>
                      <a:r>
                        <a:rPr lang="en-US" sz="1900" baseline="0" dirty="0" smtClean="0"/>
                        <a:t> taxation. </a:t>
                      </a:r>
                      <a:endParaRPr lang="en-US" sz="1900" dirty="0"/>
                    </a:p>
                  </a:txBody>
                  <a:tcPr marL="121920" marR="1219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aseline="0" dirty="0" smtClean="0"/>
                        <a:t>Not a very effective means of stabilization.  </a:t>
                      </a:r>
                      <a:endParaRPr lang="en-US" sz="1900" dirty="0" smtClean="0"/>
                    </a:p>
                    <a:p>
                      <a:endParaRPr lang="en-US" sz="1900" dirty="0"/>
                    </a:p>
                  </a:txBody>
                  <a:tcPr marL="121920" marR="121920"/>
                </a:tc>
                <a:tc>
                  <a:txBody>
                    <a:bodyPr/>
                    <a:lstStyle/>
                    <a:p>
                      <a:r>
                        <a:rPr lang="en-US" sz="1900" dirty="0" smtClean="0"/>
                        <a:t>The increased revenue will balance out</a:t>
                      </a:r>
                      <a:r>
                        <a:rPr lang="en-US" sz="1900" baseline="0" dirty="0" smtClean="0"/>
                        <a:t> the deficits created due to decreased taxation. </a:t>
                      </a:r>
                      <a:endParaRPr lang="en-US" sz="1900" dirty="0"/>
                    </a:p>
                  </a:txBody>
                  <a:tcPr marL="121920" marR="121920"/>
                </a:tc>
              </a:tr>
              <a:tr h="1463040">
                <a:tc>
                  <a:txBody>
                    <a:bodyPr/>
                    <a:lstStyle/>
                    <a:p>
                      <a:r>
                        <a:rPr lang="en-US" sz="1900" dirty="0" smtClean="0"/>
                        <a:t>Monetarist</a:t>
                      </a:r>
                      <a:endParaRPr lang="en-US" sz="1900" dirty="0"/>
                    </a:p>
                  </a:txBody>
                  <a:tcPr marL="121920" marR="121920"/>
                </a:tc>
                <a:tc>
                  <a:txBody>
                    <a:bodyPr/>
                    <a:lstStyle/>
                    <a:p>
                      <a:r>
                        <a:rPr lang="en-US" sz="1900" dirty="0" smtClean="0"/>
                        <a:t>An</a:t>
                      </a:r>
                      <a:r>
                        <a:rPr lang="en-US" sz="1900" baseline="0" dirty="0" smtClean="0"/>
                        <a:t> i</a:t>
                      </a:r>
                      <a:r>
                        <a:rPr lang="en-US" sz="1900" dirty="0" smtClean="0"/>
                        <a:t>ncorrectly set level of the money supply</a:t>
                      </a:r>
                      <a:endParaRPr lang="en-US" sz="1900" dirty="0"/>
                    </a:p>
                  </a:txBody>
                  <a:tcPr marL="121920" marR="121920"/>
                </a:tc>
                <a:tc>
                  <a:txBody>
                    <a:bodyPr/>
                    <a:lstStyle/>
                    <a:p>
                      <a:r>
                        <a:rPr lang="en-US" sz="1900" dirty="0" smtClean="0"/>
                        <a:t>Not a very effective means of stabilization. </a:t>
                      </a:r>
                      <a:endParaRPr lang="en-US" sz="1900" dirty="0"/>
                    </a:p>
                  </a:txBody>
                  <a:tcPr marL="121920" marR="121920"/>
                </a:tc>
                <a:tc>
                  <a:txBody>
                    <a:bodyPr/>
                    <a:lstStyle/>
                    <a:p>
                      <a:r>
                        <a:rPr lang="en-US" sz="1900" dirty="0" smtClean="0"/>
                        <a:t>Fed should maintain their</a:t>
                      </a:r>
                      <a:r>
                        <a:rPr lang="en-US" sz="1900" baseline="0" dirty="0" smtClean="0"/>
                        <a:t> </a:t>
                      </a:r>
                      <a:r>
                        <a:rPr lang="en-US" sz="1900" dirty="0" smtClean="0"/>
                        <a:t>long-run money growth</a:t>
                      </a:r>
                      <a:r>
                        <a:rPr lang="en-US" sz="1900" baseline="0" dirty="0" smtClean="0"/>
                        <a:t> rule. </a:t>
                      </a:r>
                      <a:endParaRPr lang="en-US" sz="1900" dirty="0"/>
                    </a:p>
                  </a:txBody>
                  <a:tcPr marL="121920" marR="121920"/>
                </a:tc>
                <a:tc>
                  <a:txBody>
                    <a:bodyPr/>
                    <a:lstStyle/>
                    <a:p>
                      <a:r>
                        <a:rPr lang="en-US" sz="1900" dirty="0" smtClean="0"/>
                        <a:t>The business cycle will reach/maintain</a:t>
                      </a:r>
                      <a:r>
                        <a:rPr lang="en-US" sz="1900" baseline="0" dirty="0" smtClean="0"/>
                        <a:t> full employment. </a:t>
                      </a:r>
                      <a:endParaRPr lang="en-US" sz="1900" dirty="0"/>
                    </a:p>
                  </a:txBody>
                  <a:tcPr marL="121920" marR="121920"/>
                </a:tc>
              </a:tr>
            </a:tbl>
          </a:graphicData>
        </a:graphic>
      </p:graphicFrame>
    </p:spTree>
    <p:extLst>
      <p:ext uri="{BB962C8B-B14F-4D97-AF65-F5344CB8AC3E}">
        <p14:creationId xmlns:p14="http://schemas.microsoft.com/office/powerpoint/2010/main" val="20785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Controversy </a:t>
            </a:r>
            <a:endParaRPr lang="en-US" dirty="0"/>
          </a:p>
        </p:txBody>
      </p:sp>
      <p:sp>
        <p:nvSpPr>
          <p:cNvPr id="3" name="Content Placeholder 2"/>
          <p:cNvSpPr>
            <a:spLocks noGrp="1"/>
          </p:cNvSpPr>
          <p:nvPr>
            <p:ph idx="1"/>
          </p:nvPr>
        </p:nvSpPr>
        <p:spPr>
          <a:xfrm>
            <a:off x="609600" y="1600201"/>
            <a:ext cx="10972800" cy="5051425"/>
          </a:xfrm>
        </p:spPr>
        <p:txBody>
          <a:bodyPr>
            <a:normAutofit fontScale="70000" lnSpcReduction="20000"/>
          </a:bodyPr>
          <a:lstStyle/>
          <a:p>
            <a:pPr>
              <a:buNone/>
            </a:pPr>
            <a:r>
              <a:rPr lang="en-US" dirty="0" smtClean="0"/>
              <a:t>Before the Great Depression in the early 20</a:t>
            </a:r>
            <a:r>
              <a:rPr lang="en-US" baseline="30000" dirty="0" smtClean="0"/>
              <a:t>th</a:t>
            </a:r>
            <a:r>
              <a:rPr lang="en-US" dirty="0" smtClean="0"/>
              <a:t> century there was very little discussion of government intervention to stabilize markets. </a:t>
            </a:r>
          </a:p>
          <a:p>
            <a:pPr>
              <a:buNone/>
            </a:pPr>
            <a:r>
              <a:rPr lang="en-US" dirty="0" smtClean="0"/>
              <a:t>When the Great Depression started it was a severe contraction in the business cycle. Poor monetary and fiscal policy decisions pushed the U.S. further into the contraction leading to a full blown depression. </a:t>
            </a:r>
          </a:p>
          <a:p>
            <a:pPr>
              <a:buNone/>
            </a:pPr>
            <a:r>
              <a:rPr lang="en-US" dirty="0" smtClean="0"/>
              <a:t>As the severity continued to increase people were unwilling to wait for the natural business cycle to correct itself. </a:t>
            </a:r>
            <a:r>
              <a:rPr lang="en-US" b="1" dirty="0" smtClean="0"/>
              <a:t>This is the beginning of the debates on the role that governments should play in stabilizing an economy. </a:t>
            </a:r>
          </a:p>
          <a:p>
            <a:pPr>
              <a:buNone/>
            </a:pPr>
            <a:r>
              <a:rPr lang="en-US" dirty="0" smtClean="0"/>
              <a:t>Not everyone agrees on the best role for government in an economy. Just like the difference you see between the major political parties. Economist disagree over which economic theory is the most effective strategy for government’s to follow. </a:t>
            </a:r>
          </a:p>
          <a:p>
            <a:pPr>
              <a:buNone/>
            </a:pPr>
            <a:endParaRPr lang="en-US" dirty="0" smtClean="0"/>
          </a:p>
          <a:p>
            <a:pPr algn="ctr">
              <a:buNone/>
            </a:pPr>
            <a:r>
              <a:rPr lang="en-US" b="1" dirty="0" smtClean="0"/>
              <a:t>In this lesson we will explore four of the leading economic theories in today’s debates. </a:t>
            </a:r>
            <a:endParaRPr lang="en-US" b="1" dirty="0"/>
          </a:p>
        </p:txBody>
      </p:sp>
    </p:spTree>
    <p:extLst>
      <p:ext uri="{BB962C8B-B14F-4D97-AF65-F5344CB8AC3E}">
        <p14:creationId xmlns:p14="http://schemas.microsoft.com/office/powerpoint/2010/main" val="348034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Theory</a:t>
            </a:r>
            <a:endParaRPr lang="en-US" dirty="0"/>
          </a:p>
        </p:txBody>
      </p:sp>
      <p:sp>
        <p:nvSpPr>
          <p:cNvPr id="3" name="Content Placeholder 2"/>
          <p:cNvSpPr>
            <a:spLocks noGrp="1"/>
          </p:cNvSpPr>
          <p:nvPr>
            <p:ph idx="1"/>
          </p:nvPr>
        </p:nvSpPr>
        <p:spPr>
          <a:xfrm>
            <a:off x="609600" y="1173476"/>
            <a:ext cx="10972800" cy="5478149"/>
          </a:xfrm>
        </p:spPr>
        <p:txBody>
          <a:bodyPr>
            <a:normAutofit fontScale="85000" lnSpcReduction="10000"/>
          </a:bodyPr>
          <a:lstStyle/>
          <a:p>
            <a:pPr>
              <a:buNone/>
            </a:pPr>
            <a:r>
              <a:rPr lang="en-US" dirty="0" smtClean="0"/>
              <a:t>As you have already learned free markets are based on the idea that all people act in their self-interest. To that end markets are self-regulating as everyone naturally moves to their most efficient potential. The classical theory holds that because markets are self regulating </a:t>
            </a:r>
            <a:r>
              <a:rPr lang="en-US" u="sng" dirty="0" smtClean="0"/>
              <a:t>no government intervention is necessary. </a:t>
            </a:r>
          </a:p>
          <a:p>
            <a:pPr>
              <a:buNone/>
            </a:pPr>
            <a:r>
              <a:rPr lang="en-US" dirty="0" smtClean="0"/>
              <a:t>Classical theory holds that government intervention only creates complications in the market. Recessions are the economy’s way of naturally purging itself of inefficient producers. When the government intervenes they choose which producers will or won’t survive the economic downturn thwarting the invisible hand.  </a:t>
            </a:r>
          </a:p>
          <a:p>
            <a:pPr>
              <a:buNone/>
            </a:pPr>
            <a:endParaRPr lang="en-US" dirty="0" smtClean="0"/>
          </a:p>
          <a:p>
            <a:pPr>
              <a:buNone/>
            </a:pPr>
            <a:r>
              <a:rPr lang="en-US" dirty="0" smtClean="0"/>
              <a:t>Classical theory was the prevailing economic practice of governments until the Great Depression. </a:t>
            </a:r>
            <a:endParaRPr lang="en-US" dirty="0"/>
          </a:p>
        </p:txBody>
      </p:sp>
    </p:spTree>
    <p:extLst>
      <p:ext uri="{BB962C8B-B14F-4D97-AF65-F5344CB8AC3E}">
        <p14:creationId xmlns:p14="http://schemas.microsoft.com/office/powerpoint/2010/main" val="24256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64975" y="274640"/>
          <a:ext cx="8859967" cy="3120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709193" y="3577966"/>
            <a:ext cx="2632452" cy="461665"/>
          </a:xfrm>
          <a:prstGeom prst="rect">
            <a:avLst/>
          </a:prstGeom>
          <a:noFill/>
        </p:spPr>
        <p:txBody>
          <a:bodyPr wrap="none" rtlCol="0">
            <a:spAutoFit/>
          </a:bodyPr>
          <a:lstStyle/>
          <a:p>
            <a:pPr algn="ctr"/>
            <a:r>
              <a:rPr lang="en-US" sz="2400" dirty="0"/>
              <a:t>Major Supporters:</a:t>
            </a:r>
            <a:endParaRPr lang="en-US" sz="2400" dirty="0"/>
          </a:p>
        </p:txBody>
      </p:sp>
      <p:pic>
        <p:nvPicPr>
          <p:cNvPr id="6" name="Picture 5"/>
          <p:cNvPicPr>
            <a:picLocks noChangeAspect="1"/>
          </p:cNvPicPr>
          <p:nvPr/>
        </p:nvPicPr>
        <p:blipFill>
          <a:blip r:embed="rId8"/>
          <a:stretch>
            <a:fillRect/>
          </a:stretch>
        </p:blipFill>
        <p:spPr>
          <a:xfrm>
            <a:off x="2457382" y="4291791"/>
            <a:ext cx="2026996" cy="2268492"/>
          </a:xfrm>
          <a:prstGeom prst="rect">
            <a:avLst/>
          </a:prstGeom>
        </p:spPr>
      </p:pic>
      <p:sp>
        <p:nvSpPr>
          <p:cNvPr id="9" name="TextBox 8"/>
          <p:cNvSpPr txBox="1"/>
          <p:nvPr/>
        </p:nvSpPr>
        <p:spPr>
          <a:xfrm>
            <a:off x="2457382" y="3824187"/>
            <a:ext cx="2034061" cy="830997"/>
          </a:xfrm>
          <a:prstGeom prst="rect">
            <a:avLst/>
          </a:prstGeom>
          <a:noFill/>
        </p:spPr>
        <p:txBody>
          <a:bodyPr wrap="square" rtlCol="0">
            <a:spAutoFit/>
          </a:bodyPr>
          <a:lstStyle/>
          <a:p>
            <a:pPr algn="ctr"/>
            <a:r>
              <a:rPr lang="en-US" sz="2400" dirty="0"/>
              <a:t>Adam Smith </a:t>
            </a:r>
          </a:p>
          <a:p>
            <a:endParaRPr lang="en-US" sz="2400" dirty="0"/>
          </a:p>
        </p:txBody>
      </p:sp>
      <p:sp>
        <p:nvSpPr>
          <p:cNvPr id="10" name="TextBox 9"/>
          <p:cNvSpPr txBox="1"/>
          <p:nvPr/>
        </p:nvSpPr>
        <p:spPr>
          <a:xfrm>
            <a:off x="8026325" y="3860903"/>
            <a:ext cx="1525803" cy="1200329"/>
          </a:xfrm>
          <a:prstGeom prst="rect">
            <a:avLst/>
          </a:prstGeom>
          <a:noFill/>
        </p:spPr>
        <p:txBody>
          <a:bodyPr wrap="square" rtlCol="0">
            <a:spAutoFit/>
          </a:bodyPr>
          <a:lstStyle/>
          <a:p>
            <a:r>
              <a:rPr lang="en-US" sz="2400" dirty="0"/>
              <a:t>F.A. Hayek</a:t>
            </a:r>
          </a:p>
          <a:p>
            <a:endParaRPr lang="en-US" sz="2400" dirty="0"/>
          </a:p>
        </p:txBody>
      </p:sp>
      <p:pic>
        <p:nvPicPr>
          <p:cNvPr id="16386" name="Picture 2" descr="http://upload.wikimedia.org/wikipedia/commons/a/a6/Hayek.jpg"/>
          <p:cNvPicPr>
            <a:picLocks noChangeAspect="1" noChangeArrowheads="1"/>
          </p:cNvPicPr>
          <p:nvPr/>
        </p:nvPicPr>
        <p:blipFill>
          <a:blip r:embed="rId9"/>
          <a:srcRect/>
          <a:stretch>
            <a:fillRect/>
          </a:stretch>
        </p:blipFill>
        <p:spPr bwMode="auto">
          <a:xfrm>
            <a:off x="7660339" y="4291791"/>
            <a:ext cx="2206440" cy="2268492"/>
          </a:xfrm>
          <a:prstGeom prst="rect">
            <a:avLst/>
          </a:prstGeom>
          <a:noFill/>
        </p:spPr>
      </p:pic>
    </p:spTree>
    <p:extLst>
      <p:ext uri="{BB962C8B-B14F-4D97-AF65-F5344CB8AC3E}">
        <p14:creationId xmlns:p14="http://schemas.microsoft.com/office/powerpoint/2010/main" val="279653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600200"/>
          <a:ext cx="10972800" cy="3870960"/>
        </p:xfrm>
        <a:graphic>
          <a:graphicData uri="http://schemas.openxmlformats.org/drawingml/2006/table">
            <a:tbl>
              <a:tblPr firstRow="1" bandRow="1">
                <a:tableStyleId>{5C22544A-7EE6-4342-B048-85BDC9FD1C3A}</a:tableStyleId>
              </a:tblPr>
              <a:tblGrid>
                <a:gridCol w="2194560"/>
                <a:gridCol w="2194560"/>
                <a:gridCol w="2194560"/>
                <a:gridCol w="2194560"/>
                <a:gridCol w="2194560"/>
              </a:tblGrid>
              <a:tr h="1188720">
                <a:tc>
                  <a:txBody>
                    <a:bodyPr/>
                    <a:lstStyle/>
                    <a:p>
                      <a:r>
                        <a:rPr lang="en-US" sz="1900" dirty="0" smtClean="0"/>
                        <a:t>School</a:t>
                      </a:r>
                      <a:r>
                        <a:rPr lang="en-US" sz="1900" baseline="0" dirty="0" smtClean="0"/>
                        <a:t> of Thought</a:t>
                      </a:r>
                      <a:endParaRPr lang="en-US" sz="1900" dirty="0"/>
                    </a:p>
                  </a:txBody>
                  <a:tcPr marL="121920" marR="121920"/>
                </a:tc>
                <a:tc>
                  <a:txBody>
                    <a:bodyPr/>
                    <a:lstStyle/>
                    <a:p>
                      <a:r>
                        <a:rPr lang="en-US" sz="1900" dirty="0" smtClean="0"/>
                        <a:t>Recessions are caused by: </a:t>
                      </a:r>
                      <a:endParaRPr lang="en-US" sz="1900" dirty="0"/>
                    </a:p>
                  </a:txBody>
                  <a:tcPr marL="121920" marR="121920"/>
                </a:tc>
                <a:tc>
                  <a:txBody>
                    <a:bodyPr/>
                    <a:lstStyle/>
                    <a:p>
                      <a:r>
                        <a:rPr lang="en-US" sz="1900" dirty="0" smtClean="0"/>
                        <a:t>In a recession fiscal policy should be: </a:t>
                      </a:r>
                      <a:endParaRPr lang="en-US" sz="1900" dirty="0"/>
                    </a:p>
                  </a:txBody>
                  <a:tcPr marL="121920" marR="121920"/>
                </a:tc>
                <a:tc>
                  <a:txBody>
                    <a:bodyPr/>
                    <a:lstStyle/>
                    <a:p>
                      <a:r>
                        <a:rPr lang="en-US" sz="1900" dirty="0" smtClean="0"/>
                        <a:t>In a recession monetary policy should be: </a:t>
                      </a:r>
                      <a:endParaRPr lang="en-US" sz="1900" dirty="0"/>
                    </a:p>
                  </a:txBody>
                  <a:tcPr marL="121920" marR="121920"/>
                </a:tc>
                <a:tc>
                  <a:txBody>
                    <a:bodyPr/>
                    <a:lstStyle/>
                    <a:p>
                      <a:r>
                        <a:rPr lang="en-US" sz="1900" dirty="0" smtClean="0"/>
                        <a:t>In the long run: </a:t>
                      </a:r>
                      <a:endParaRPr lang="en-US" sz="1900" dirty="0"/>
                    </a:p>
                  </a:txBody>
                  <a:tcPr marL="121920" marR="121920"/>
                </a:tc>
              </a:tr>
              <a:tr h="1513840">
                <a:tc>
                  <a:txBody>
                    <a:bodyPr/>
                    <a:lstStyle/>
                    <a:p>
                      <a:r>
                        <a:rPr lang="en-US" sz="1900" dirty="0" smtClean="0"/>
                        <a:t>Classical </a:t>
                      </a:r>
                    </a:p>
                  </a:txBody>
                  <a:tcPr marL="121920" marR="121920"/>
                </a:tc>
                <a:tc>
                  <a:txBody>
                    <a:bodyPr/>
                    <a:lstStyle/>
                    <a:p>
                      <a:r>
                        <a:rPr lang="en-US" sz="1900" dirty="0" smtClean="0"/>
                        <a:t>Government</a:t>
                      </a:r>
                      <a:r>
                        <a:rPr lang="en-US" sz="1900" baseline="0" dirty="0" smtClean="0"/>
                        <a:t> intervention in the market. </a:t>
                      </a:r>
                      <a:endParaRPr lang="en-US" sz="1900" dirty="0"/>
                    </a:p>
                  </a:txBody>
                  <a:tcPr marL="121920" marR="121920"/>
                </a:tc>
                <a:tc>
                  <a:txBody>
                    <a:bodyPr/>
                    <a:lstStyle/>
                    <a:p>
                      <a:r>
                        <a:rPr lang="en-US" sz="1900" dirty="0" smtClean="0"/>
                        <a:t>Not</a:t>
                      </a:r>
                      <a:r>
                        <a:rPr lang="en-US" sz="1900" baseline="0" dirty="0" smtClean="0"/>
                        <a:t> used. </a:t>
                      </a:r>
                      <a:endParaRPr lang="en-US" sz="1900" dirty="0"/>
                    </a:p>
                  </a:txBody>
                  <a:tcPr marL="121920" marR="121920"/>
                </a:tc>
                <a:tc>
                  <a:txBody>
                    <a:bodyPr/>
                    <a:lstStyle/>
                    <a:p>
                      <a:r>
                        <a:rPr lang="en-US" sz="1900" dirty="0" smtClean="0"/>
                        <a:t>Not</a:t>
                      </a:r>
                      <a:r>
                        <a:rPr lang="en-US" sz="1900" baseline="0" dirty="0" smtClean="0"/>
                        <a:t> used. However a stable money supply should be maintained. </a:t>
                      </a:r>
                      <a:endParaRPr lang="en-US" sz="1900" dirty="0"/>
                    </a:p>
                  </a:txBody>
                  <a:tcPr marL="121920" marR="121920"/>
                </a:tc>
                <a:tc>
                  <a:txBody>
                    <a:bodyPr/>
                    <a:lstStyle/>
                    <a:p>
                      <a:r>
                        <a:rPr lang="en-US" sz="1900" dirty="0" smtClean="0"/>
                        <a:t>The business cycle will naturally balance itself. </a:t>
                      </a:r>
                      <a:endParaRPr lang="en-US" sz="1900" dirty="0"/>
                    </a:p>
                  </a:txBody>
                  <a:tcPr marL="121920" marR="121920"/>
                </a:tc>
              </a:tr>
              <a:tr h="375920">
                <a:tc>
                  <a:txBody>
                    <a:bodyPr/>
                    <a:lstStyle/>
                    <a:p>
                      <a:r>
                        <a:rPr lang="en-US" sz="1900" dirty="0" smtClean="0"/>
                        <a:t>Keynesian</a:t>
                      </a:r>
                      <a:endParaRPr lang="en-US" sz="1900" dirty="0"/>
                    </a:p>
                  </a:txBody>
                  <a:tcPr marL="121920" marR="121920"/>
                </a:tc>
                <a:tc>
                  <a:txBody>
                    <a:bodyPr/>
                    <a:lstStyle/>
                    <a:p>
                      <a:endParaRPr lang="en-US" sz="1900" dirty="0"/>
                    </a:p>
                  </a:txBody>
                  <a:tcPr marL="121920" marR="121920"/>
                </a:tc>
                <a:tc>
                  <a:txBody>
                    <a:bodyPr/>
                    <a:lstStyle/>
                    <a:p>
                      <a:endParaRPr lang="en-US" sz="1900" dirty="0"/>
                    </a:p>
                  </a:txBody>
                  <a:tcPr marL="121920" marR="121920"/>
                </a:tc>
                <a:tc>
                  <a:txBody>
                    <a:bodyPr/>
                    <a:lstStyle/>
                    <a:p>
                      <a:endParaRPr lang="en-US" sz="1900"/>
                    </a:p>
                  </a:txBody>
                  <a:tcPr marL="121920" marR="121920"/>
                </a:tc>
                <a:tc>
                  <a:txBody>
                    <a:bodyPr/>
                    <a:lstStyle/>
                    <a:p>
                      <a:endParaRPr lang="en-US" sz="1900"/>
                    </a:p>
                  </a:txBody>
                  <a:tcPr marL="121920" marR="121920"/>
                </a:tc>
              </a:tr>
              <a:tr h="375920">
                <a:tc>
                  <a:txBody>
                    <a:bodyPr/>
                    <a:lstStyle/>
                    <a:p>
                      <a:r>
                        <a:rPr lang="en-US" sz="1900" dirty="0" smtClean="0"/>
                        <a:t>Supply-Side</a:t>
                      </a:r>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r>
              <a:tr h="375920">
                <a:tc>
                  <a:txBody>
                    <a:bodyPr/>
                    <a:lstStyle/>
                    <a:p>
                      <a:r>
                        <a:rPr lang="en-US" sz="1900" dirty="0" smtClean="0"/>
                        <a:t>Monetarist</a:t>
                      </a:r>
                      <a:endParaRPr lang="en-US" sz="1900" dirty="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dirty="0"/>
                    </a:p>
                  </a:txBody>
                  <a:tcPr marL="121920" marR="121920"/>
                </a:tc>
              </a:tr>
            </a:tbl>
          </a:graphicData>
        </a:graphic>
      </p:graphicFrame>
    </p:spTree>
    <p:extLst>
      <p:ext uri="{BB962C8B-B14F-4D97-AF65-F5344CB8AC3E}">
        <p14:creationId xmlns:p14="http://schemas.microsoft.com/office/powerpoint/2010/main" val="40406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Keynesian Theory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 severity of the Great Depression lead to the acceptance of the Keynesian Theory. John Maynard Keynes was a British economist who theorized that </a:t>
            </a:r>
            <a:r>
              <a:rPr lang="en-US" b="1" dirty="0" smtClean="0"/>
              <a:t>fiscal policy should be used to correct and stabilize the economy. </a:t>
            </a:r>
          </a:p>
          <a:p>
            <a:pPr>
              <a:buNone/>
            </a:pPr>
            <a:r>
              <a:rPr lang="en-US" dirty="0" smtClean="0"/>
              <a:t>When the economy is in a down turn the government should increase spending to stimulate aggregate demand, pulling the economy out of the down turn. </a:t>
            </a:r>
          </a:p>
          <a:p>
            <a:pPr>
              <a:buNone/>
            </a:pPr>
            <a:r>
              <a:rPr lang="en-US" dirty="0" smtClean="0"/>
              <a:t>When the economy is in a growth period the government should decrease spending to slow economic growth to a manageable level. </a:t>
            </a:r>
            <a:endParaRPr lang="en-US" dirty="0"/>
          </a:p>
        </p:txBody>
      </p:sp>
    </p:spTree>
    <p:extLst>
      <p:ext uri="{BB962C8B-B14F-4D97-AF65-F5344CB8AC3E}">
        <p14:creationId xmlns:p14="http://schemas.microsoft.com/office/powerpoint/2010/main" val="318792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64975" y="274640"/>
          <a:ext cx="8859967" cy="3120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123328" y="3652956"/>
            <a:ext cx="5628464" cy="461665"/>
          </a:xfrm>
          <a:prstGeom prst="rect">
            <a:avLst/>
          </a:prstGeom>
          <a:noFill/>
        </p:spPr>
        <p:txBody>
          <a:bodyPr wrap="none" rtlCol="0">
            <a:spAutoFit/>
          </a:bodyPr>
          <a:lstStyle/>
          <a:p>
            <a:r>
              <a:rPr lang="en-US" sz="2400" dirty="0"/>
              <a:t>Major Supporter: John Maynard Keynes</a:t>
            </a:r>
            <a:endParaRPr lang="en-US" sz="2400" dirty="0"/>
          </a:p>
        </p:txBody>
      </p:sp>
      <p:pic>
        <p:nvPicPr>
          <p:cNvPr id="12290" name="Picture 2" descr="File:John Maynard Keynes.jpg">
            <a:hlinkClick r:id="rId7"/>
          </p:cNvPr>
          <p:cNvPicPr>
            <a:picLocks noChangeAspect="1" noChangeArrowheads="1"/>
          </p:cNvPicPr>
          <p:nvPr/>
        </p:nvPicPr>
        <p:blipFill>
          <a:blip r:embed="rId8"/>
          <a:srcRect/>
          <a:stretch>
            <a:fillRect/>
          </a:stretch>
        </p:blipFill>
        <p:spPr bwMode="auto">
          <a:xfrm>
            <a:off x="3304112" y="4455856"/>
            <a:ext cx="2287896" cy="2059107"/>
          </a:xfrm>
          <a:prstGeom prst="rect">
            <a:avLst/>
          </a:prstGeom>
          <a:noFill/>
        </p:spPr>
      </p:pic>
    </p:spTree>
    <p:extLst>
      <p:ext uri="{BB962C8B-B14F-4D97-AF65-F5344CB8AC3E}">
        <p14:creationId xmlns:p14="http://schemas.microsoft.com/office/powerpoint/2010/main" val="178044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498325"/>
          <a:ext cx="10972800" cy="5775960"/>
        </p:xfrm>
        <a:graphic>
          <a:graphicData uri="http://schemas.openxmlformats.org/drawingml/2006/table">
            <a:tbl>
              <a:tblPr firstRow="1" bandRow="1">
                <a:tableStyleId>{5C22544A-7EE6-4342-B048-85BDC9FD1C3A}</a:tableStyleId>
              </a:tblPr>
              <a:tblGrid>
                <a:gridCol w="2194560"/>
                <a:gridCol w="2194560"/>
                <a:gridCol w="2194560"/>
                <a:gridCol w="2194560"/>
                <a:gridCol w="2194560"/>
              </a:tblGrid>
              <a:tr h="1188720">
                <a:tc>
                  <a:txBody>
                    <a:bodyPr/>
                    <a:lstStyle/>
                    <a:p>
                      <a:r>
                        <a:rPr lang="en-US" sz="1900" dirty="0" smtClean="0"/>
                        <a:t>School</a:t>
                      </a:r>
                      <a:r>
                        <a:rPr lang="en-US" sz="1900" baseline="0" dirty="0" smtClean="0"/>
                        <a:t> of Thought</a:t>
                      </a:r>
                      <a:endParaRPr lang="en-US" sz="1900" dirty="0"/>
                    </a:p>
                  </a:txBody>
                  <a:tcPr marL="121920" marR="121920"/>
                </a:tc>
                <a:tc>
                  <a:txBody>
                    <a:bodyPr/>
                    <a:lstStyle/>
                    <a:p>
                      <a:r>
                        <a:rPr lang="en-US" sz="1900" dirty="0" smtClean="0"/>
                        <a:t>Recessions are caused by: </a:t>
                      </a:r>
                      <a:endParaRPr lang="en-US" sz="1900" dirty="0"/>
                    </a:p>
                  </a:txBody>
                  <a:tcPr marL="121920" marR="121920"/>
                </a:tc>
                <a:tc>
                  <a:txBody>
                    <a:bodyPr/>
                    <a:lstStyle/>
                    <a:p>
                      <a:r>
                        <a:rPr lang="en-US" sz="1900" dirty="0" smtClean="0"/>
                        <a:t>In a recession fiscal policy should be: </a:t>
                      </a:r>
                      <a:endParaRPr lang="en-US" sz="1900" dirty="0"/>
                    </a:p>
                  </a:txBody>
                  <a:tcPr marL="121920" marR="121920"/>
                </a:tc>
                <a:tc>
                  <a:txBody>
                    <a:bodyPr/>
                    <a:lstStyle/>
                    <a:p>
                      <a:r>
                        <a:rPr lang="en-US" sz="1900" dirty="0" smtClean="0"/>
                        <a:t>In a recession monetary policy should be: </a:t>
                      </a:r>
                      <a:endParaRPr lang="en-US" sz="1900" dirty="0"/>
                    </a:p>
                  </a:txBody>
                  <a:tcPr marL="121920" marR="121920"/>
                </a:tc>
                <a:tc>
                  <a:txBody>
                    <a:bodyPr/>
                    <a:lstStyle/>
                    <a:p>
                      <a:r>
                        <a:rPr lang="en-US" sz="1900" dirty="0" smtClean="0"/>
                        <a:t>In the long run: </a:t>
                      </a:r>
                      <a:endParaRPr lang="en-US" sz="1900" dirty="0"/>
                    </a:p>
                  </a:txBody>
                  <a:tcPr marL="121920" marR="121920"/>
                </a:tc>
              </a:tr>
              <a:tr h="1513840">
                <a:tc>
                  <a:txBody>
                    <a:bodyPr/>
                    <a:lstStyle/>
                    <a:p>
                      <a:r>
                        <a:rPr lang="en-US" sz="1900" dirty="0" smtClean="0"/>
                        <a:t>Classical </a:t>
                      </a:r>
                    </a:p>
                  </a:txBody>
                  <a:tcPr marL="121920" marR="121920"/>
                </a:tc>
                <a:tc>
                  <a:txBody>
                    <a:bodyPr/>
                    <a:lstStyle/>
                    <a:p>
                      <a:r>
                        <a:rPr lang="en-US" sz="1900" dirty="0" smtClean="0"/>
                        <a:t>Government</a:t>
                      </a:r>
                      <a:r>
                        <a:rPr lang="en-US" sz="1900" baseline="0" dirty="0" smtClean="0"/>
                        <a:t> intervention in the market. </a:t>
                      </a:r>
                      <a:endParaRPr lang="en-US" sz="1900" dirty="0"/>
                    </a:p>
                  </a:txBody>
                  <a:tcPr marL="121920" marR="121920"/>
                </a:tc>
                <a:tc>
                  <a:txBody>
                    <a:bodyPr/>
                    <a:lstStyle/>
                    <a:p>
                      <a:r>
                        <a:rPr lang="en-US" sz="1900" dirty="0" smtClean="0"/>
                        <a:t>Not</a:t>
                      </a:r>
                      <a:r>
                        <a:rPr lang="en-US" sz="1900" baseline="0" dirty="0" smtClean="0"/>
                        <a:t> used. </a:t>
                      </a:r>
                      <a:endParaRPr lang="en-US" sz="1900" dirty="0"/>
                    </a:p>
                  </a:txBody>
                  <a:tcPr marL="121920" marR="121920"/>
                </a:tc>
                <a:tc>
                  <a:txBody>
                    <a:bodyPr/>
                    <a:lstStyle/>
                    <a:p>
                      <a:r>
                        <a:rPr lang="en-US" sz="1900" dirty="0" smtClean="0"/>
                        <a:t>Not</a:t>
                      </a:r>
                      <a:r>
                        <a:rPr lang="en-US" sz="1900" baseline="0" dirty="0" smtClean="0"/>
                        <a:t> used. However a stable money supply should be maintained. </a:t>
                      </a:r>
                      <a:endParaRPr lang="en-US" sz="1900" dirty="0"/>
                    </a:p>
                  </a:txBody>
                  <a:tcPr marL="121920" marR="121920"/>
                </a:tc>
                <a:tc>
                  <a:txBody>
                    <a:bodyPr/>
                    <a:lstStyle/>
                    <a:p>
                      <a:r>
                        <a:rPr lang="en-US" sz="1900" dirty="0" smtClean="0"/>
                        <a:t>The business cycle will naturally balance itself. </a:t>
                      </a:r>
                      <a:endParaRPr lang="en-US" sz="1900" dirty="0"/>
                    </a:p>
                  </a:txBody>
                  <a:tcPr marL="121920" marR="121920"/>
                </a:tc>
              </a:tr>
              <a:tr h="2286000">
                <a:tc>
                  <a:txBody>
                    <a:bodyPr/>
                    <a:lstStyle/>
                    <a:p>
                      <a:r>
                        <a:rPr lang="en-US" sz="1900" dirty="0" smtClean="0"/>
                        <a:t>Keynesian</a:t>
                      </a:r>
                      <a:endParaRPr lang="en-US" sz="1900" dirty="0"/>
                    </a:p>
                  </a:txBody>
                  <a:tcPr marL="121920" marR="121920"/>
                </a:tc>
                <a:tc>
                  <a:txBody>
                    <a:bodyPr/>
                    <a:lstStyle/>
                    <a:p>
                      <a:r>
                        <a:rPr lang="en-US" sz="1900" dirty="0" smtClean="0"/>
                        <a:t>Insufficient aggregate demand</a:t>
                      </a:r>
                      <a:endParaRPr lang="en-US" sz="1900" dirty="0"/>
                    </a:p>
                  </a:txBody>
                  <a:tcPr marL="121920" marR="121920"/>
                </a:tc>
                <a:tc>
                  <a:txBody>
                    <a:bodyPr/>
                    <a:lstStyle/>
                    <a:p>
                      <a:r>
                        <a:rPr lang="en-US" sz="1900" dirty="0" smtClean="0"/>
                        <a:t>Increased government spending even</a:t>
                      </a:r>
                      <a:r>
                        <a:rPr lang="en-US" sz="1900" baseline="0" dirty="0" smtClean="0"/>
                        <a:t> if it means running large deficits. </a:t>
                      </a:r>
                      <a:endParaRPr lang="en-US" sz="1900" dirty="0"/>
                    </a:p>
                  </a:txBody>
                  <a:tcPr marL="121920" marR="121920"/>
                </a:tc>
                <a:tc>
                  <a:txBody>
                    <a:bodyPr/>
                    <a:lstStyle/>
                    <a:p>
                      <a:r>
                        <a:rPr lang="en-US" sz="1900" dirty="0" smtClean="0"/>
                        <a:t>Keynesian</a:t>
                      </a:r>
                      <a:r>
                        <a:rPr lang="en-US" sz="1900" baseline="0" dirty="0" smtClean="0"/>
                        <a:t> theory doesn’t believe that monetary policy is a very effective means of stabilization.  </a:t>
                      </a:r>
                      <a:endParaRPr lang="en-US" sz="1900" dirty="0"/>
                    </a:p>
                  </a:txBody>
                  <a:tcPr marL="121920" marR="121920"/>
                </a:tc>
                <a:tc>
                  <a:txBody>
                    <a:bodyPr/>
                    <a:lstStyle/>
                    <a:p>
                      <a:r>
                        <a:rPr lang="en-US" sz="1900" dirty="0" smtClean="0"/>
                        <a:t>“We are all dead.” –John M. Keynes</a:t>
                      </a:r>
                      <a:r>
                        <a:rPr lang="en-US" sz="1900" baseline="0" dirty="0" smtClean="0"/>
                        <a:t> There is no need to worry about the long run because it is so far away. </a:t>
                      </a:r>
                      <a:endParaRPr lang="en-US" sz="1900" dirty="0"/>
                    </a:p>
                  </a:txBody>
                  <a:tcPr marL="121920" marR="121920"/>
                </a:tc>
              </a:tr>
              <a:tr h="375920">
                <a:tc>
                  <a:txBody>
                    <a:bodyPr/>
                    <a:lstStyle/>
                    <a:p>
                      <a:r>
                        <a:rPr lang="en-US" sz="1900" dirty="0" smtClean="0"/>
                        <a:t>Supply-Side</a:t>
                      </a:r>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r>
              <a:tr h="375920">
                <a:tc>
                  <a:txBody>
                    <a:bodyPr/>
                    <a:lstStyle/>
                    <a:p>
                      <a:r>
                        <a:rPr lang="en-US" sz="1900" dirty="0" smtClean="0"/>
                        <a:t>Monetarist</a:t>
                      </a:r>
                      <a:endParaRPr lang="en-US" sz="1900" dirty="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a:p>
                  </a:txBody>
                  <a:tcPr marL="121920" marR="121920"/>
                </a:tc>
                <a:tc>
                  <a:txBody>
                    <a:bodyPr/>
                    <a:lstStyle/>
                    <a:p>
                      <a:endParaRPr lang="en-US" sz="1900" dirty="0"/>
                    </a:p>
                  </a:txBody>
                  <a:tcPr marL="121920" marR="121920"/>
                </a:tc>
              </a:tr>
            </a:tbl>
          </a:graphicData>
        </a:graphic>
      </p:graphicFrame>
    </p:spTree>
    <p:extLst>
      <p:ext uri="{BB962C8B-B14F-4D97-AF65-F5344CB8AC3E}">
        <p14:creationId xmlns:p14="http://schemas.microsoft.com/office/powerpoint/2010/main" val="363868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Supply-side Theory</a:t>
            </a:r>
            <a:endParaRPr lang="en-US" dirty="0"/>
          </a:p>
        </p:txBody>
      </p:sp>
      <p:sp>
        <p:nvSpPr>
          <p:cNvPr id="3" name="Content Placeholder 2"/>
          <p:cNvSpPr>
            <a:spLocks noGrp="1"/>
          </p:cNvSpPr>
          <p:nvPr>
            <p:ph idx="1"/>
          </p:nvPr>
        </p:nvSpPr>
        <p:spPr/>
        <p:txBody>
          <a:bodyPr>
            <a:normAutofit/>
          </a:bodyPr>
          <a:lstStyle/>
          <a:p>
            <a:pPr>
              <a:buNone/>
            </a:pPr>
            <a:r>
              <a:rPr lang="en-US" dirty="0" smtClean="0"/>
              <a:t>Supply-side theory agrees with Keynesian theory on the importance of fiscal policy however </a:t>
            </a:r>
            <a:r>
              <a:rPr lang="en-US" b="1" dirty="0" smtClean="0"/>
              <a:t>supply-siders focus on taxation as a means of stimulating an economy. </a:t>
            </a:r>
          </a:p>
          <a:p>
            <a:pPr>
              <a:buNone/>
            </a:pPr>
            <a:r>
              <a:rPr lang="en-US" dirty="0" smtClean="0"/>
              <a:t>The heart of the argument is the idea that lowering taxes will increase output (supply) to the point that the government will actually collect more taxes at the new, lower rate. </a:t>
            </a:r>
          </a:p>
        </p:txBody>
      </p:sp>
    </p:spTree>
    <p:extLst>
      <p:ext uri="{BB962C8B-B14F-4D97-AF65-F5344CB8AC3E}">
        <p14:creationId xmlns:p14="http://schemas.microsoft.com/office/powerpoint/2010/main" val="66720304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1237</Words>
  <Application>Microsoft Office PowerPoint</Application>
  <PresentationFormat>Widescreen</PresentationFormat>
  <Paragraphs>138</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Unit 5: Extended Aggregate Models, Growth &amp; Stability</vt:lpstr>
      <vt:lpstr>Controversy </vt:lpstr>
      <vt:lpstr>Classical Theory</vt:lpstr>
      <vt:lpstr>PowerPoint Presentation</vt:lpstr>
      <vt:lpstr>PowerPoint Presentation</vt:lpstr>
      <vt:lpstr>Keynesian Theory</vt:lpstr>
      <vt:lpstr>PowerPoint Presentation</vt:lpstr>
      <vt:lpstr>PowerPoint Presentation</vt:lpstr>
      <vt:lpstr>Supply-side Theory</vt:lpstr>
      <vt:lpstr>PowerPoint Presentation</vt:lpstr>
      <vt:lpstr>PowerPoint Presentation</vt:lpstr>
      <vt:lpstr>Keynes vs. Hayek </vt:lpstr>
      <vt:lpstr>Monetarist Theory </vt:lpstr>
      <vt:lpstr>PowerPoint Presentation</vt:lpstr>
      <vt:lpstr>PowerPoint Presentation</vt:lpstr>
    </vt:vector>
  </TitlesOfParts>
  <Company>Leon County Schools -LCSB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Extended Aggregate Models, Growth &amp; Stability</dc:title>
  <dc:creator>Geiger, Amanda</dc:creator>
  <cp:lastModifiedBy>Geiger, Amanda</cp:lastModifiedBy>
  <cp:revision>2</cp:revision>
  <dcterms:created xsi:type="dcterms:W3CDTF">2016-04-13T15:45:31Z</dcterms:created>
  <dcterms:modified xsi:type="dcterms:W3CDTF">2016-04-13T15:48:53Z</dcterms:modified>
</cp:coreProperties>
</file>