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8" r:id="rId6"/>
    <p:sldId id="261" r:id="rId7"/>
    <p:sldId id="268" r:id="rId8"/>
    <p:sldId id="264" r:id="rId9"/>
    <p:sldId id="266" r:id="rId10"/>
    <p:sldId id="273" r:id="rId11"/>
    <p:sldId id="275" r:id="rId12"/>
    <p:sldId id="270" r:id="rId13"/>
    <p:sldId id="271" r:id="rId14"/>
    <p:sldId id="257" r:id="rId15"/>
    <p:sldId id="259" r:id="rId16"/>
    <p:sldId id="260" r:id="rId17"/>
    <p:sldId id="263" r:id="rId18"/>
    <p:sldId id="265" r:id="rId19"/>
    <p:sldId id="267" r:id="rId20"/>
    <p:sldId id="269" r:id="rId21"/>
    <p:sldId id="272" r:id="rId22"/>
    <p:sldId id="274" r:id="rId23"/>
    <p:sldId id="276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/>
    <p:restoredTop sz="94651"/>
  </p:normalViewPr>
  <p:slideViewPr>
    <p:cSldViewPr snapToGrid="0" snapToObjects="1">
      <p:cViewPr varScale="1">
        <p:scale>
          <a:sx n="86" d="100"/>
          <a:sy n="86" d="100"/>
        </p:scale>
        <p:origin x="152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70DED-C353-E248-8973-610C45899665}" type="datetimeFigureOut">
              <a:rPr lang="en-US" smtClean="0"/>
              <a:t>09/16/2019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B6D55-EA54-3542-A53C-CDB3995CE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301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70DED-C353-E248-8973-610C45899665}" type="datetimeFigureOut">
              <a:rPr lang="en-US" smtClean="0"/>
              <a:t>09/16/2019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B6D55-EA54-3542-A53C-CDB3995CE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158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70DED-C353-E248-8973-610C45899665}" type="datetimeFigureOut">
              <a:rPr lang="en-US" smtClean="0"/>
              <a:t>09/16/2019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B6D55-EA54-3542-A53C-CDB3995CE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561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70DED-C353-E248-8973-610C45899665}" type="datetimeFigureOut">
              <a:rPr lang="en-US" smtClean="0"/>
              <a:t>09/16/2019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B6D55-EA54-3542-A53C-CDB3995CE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173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70DED-C353-E248-8973-610C45899665}" type="datetimeFigureOut">
              <a:rPr lang="en-US" smtClean="0"/>
              <a:t>09/16/2019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B6D55-EA54-3542-A53C-CDB3995CE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271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70DED-C353-E248-8973-610C45899665}" type="datetimeFigureOut">
              <a:rPr lang="en-US" smtClean="0"/>
              <a:t>09/16/2019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B6D55-EA54-3542-A53C-CDB3995CE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896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70DED-C353-E248-8973-610C45899665}" type="datetimeFigureOut">
              <a:rPr lang="en-US" smtClean="0"/>
              <a:t>09/16/2019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B6D55-EA54-3542-A53C-CDB3995CE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125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70DED-C353-E248-8973-610C45899665}" type="datetimeFigureOut">
              <a:rPr lang="en-US" smtClean="0"/>
              <a:t>09/16/2019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B6D55-EA54-3542-A53C-CDB3995CE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35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70DED-C353-E248-8973-610C45899665}" type="datetimeFigureOut">
              <a:rPr lang="en-US" smtClean="0"/>
              <a:t>09/16/2019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B6D55-EA54-3542-A53C-CDB3995CE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00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70DED-C353-E248-8973-610C45899665}" type="datetimeFigureOut">
              <a:rPr lang="en-US" smtClean="0"/>
              <a:t>09/16/2019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B6D55-EA54-3542-A53C-CDB3995CE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043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70DED-C353-E248-8973-610C45899665}" type="datetimeFigureOut">
              <a:rPr lang="en-US" smtClean="0"/>
              <a:t>09/16/2019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B6D55-EA54-3542-A53C-CDB3995CE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563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70DED-C353-E248-8973-610C45899665}" type="datetimeFigureOut">
              <a:rPr lang="en-US" smtClean="0"/>
              <a:t>09/16/2019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B6D55-EA54-3542-A53C-CDB3995CE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143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80" y="3355584"/>
            <a:ext cx="3855068" cy="34749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5881" y="6798"/>
            <a:ext cx="3419878" cy="34198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98"/>
            <a:ext cx="3419878" cy="34198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8932" y="3361116"/>
            <a:ext cx="3855068" cy="34749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275" y="0"/>
            <a:ext cx="7744969" cy="24703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275" y="3844517"/>
            <a:ext cx="7466435" cy="238153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741304" y="1265209"/>
            <a:ext cx="400536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0" b="1" dirty="0"/>
              <a:t>&amp;</a:t>
            </a:r>
            <a:endParaRPr lang="en-US" sz="20000" dirty="0"/>
          </a:p>
        </p:txBody>
      </p:sp>
      <p:sp>
        <p:nvSpPr>
          <p:cNvPr id="14" name="Rectangle 13"/>
          <p:cNvSpPr/>
          <p:nvPr/>
        </p:nvSpPr>
        <p:spPr>
          <a:xfrm>
            <a:off x="316680" y="6173841"/>
            <a:ext cx="8365564" cy="47705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500" b="1" dirty="0" smtClean="0">
                <a:solidFill>
                  <a:srgbClr val="FF0000"/>
                </a:solidFill>
              </a:rPr>
              <a:t>What do they teach? How are they similar and different?</a:t>
            </a:r>
            <a:endParaRPr lang="en-US" sz="2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4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250" y="1600200"/>
            <a:ext cx="2063750" cy="4525963"/>
          </a:xfrm>
        </p:spPr>
        <p:txBody>
          <a:bodyPr/>
          <a:lstStyle/>
          <a:p>
            <a:r>
              <a:rPr lang="en-US" dirty="0" smtClean="0"/>
              <a:t>But these are just a few of the Hindu Gods!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6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093" y="87572"/>
            <a:ext cx="5631297" cy="1796190"/>
          </a:xfrm>
          <a:prstGeom prst="rect">
            <a:avLst/>
          </a:prstGeom>
        </p:spPr>
      </p:pic>
      <p:pic>
        <p:nvPicPr>
          <p:cNvPr id="9" name="Picture 8" descr="bodhisattvasbrainbuddhis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109" y="141152"/>
            <a:ext cx="2819112" cy="1691467"/>
          </a:xfrm>
          <a:prstGeom prst="rect">
            <a:avLst/>
          </a:prstGeom>
        </p:spPr>
      </p:pic>
      <p:pic>
        <p:nvPicPr>
          <p:cNvPr id="10" name="Picture 9" descr="Unknown-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14" y="184938"/>
            <a:ext cx="1691467" cy="169146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45086" y="1883762"/>
            <a:ext cx="619230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 smtClean="0"/>
              <a:t>- More of a way of </a:t>
            </a:r>
            <a:r>
              <a:rPr lang="en-US" sz="2900" b="1" u="sng" dirty="0" smtClean="0">
                <a:solidFill>
                  <a:srgbClr val="FF0000"/>
                </a:solidFill>
              </a:rPr>
              <a:t>life</a:t>
            </a:r>
            <a:r>
              <a:rPr lang="en-US" sz="2900" b="1" dirty="0" smtClean="0">
                <a:solidFill>
                  <a:srgbClr val="FF0000"/>
                </a:solidFill>
              </a:rPr>
              <a:t> </a:t>
            </a:r>
            <a:r>
              <a:rPr lang="en-US" sz="2900" b="1" dirty="0" smtClean="0"/>
              <a:t>than a religion.</a:t>
            </a:r>
            <a:endParaRPr lang="en-US" sz="29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445085" y="2814635"/>
            <a:ext cx="7291115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900" b="1" dirty="0" smtClean="0"/>
              <a:t>One’s life goal must be to reach </a:t>
            </a:r>
            <a:r>
              <a:rPr lang="en-US" sz="2900" b="1" u="sng" dirty="0" smtClean="0">
                <a:solidFill>
                  <a:srgbClr val="FF0000"/>
                </a:solidFill>
              </a:rPr>
              <a:t>Nirvana</a:t>
            </a:r>
            <a:r>
              <a:rPr lang="en-US" sz="2900" b="1" dirty="0" smtClean="0"/>
              <a:t>.</a:t>
            </a:r>
          </a:p>
          <a:p>
            <a:pPr marL="914400" lvl="1" indent="-457200">
              <a:buFontTx/>
              <a:buChar char="-"/>
            </a:pPr>
            <a:r>
              <a:rPr lang="en-US" sz="2900" b="1" dirty="0" smtClean="0"/>
              <a:t>(a state of perfect happiness and bliss)</a:t>
            </a:r>
          </a:p>
          <a:p>
            <a:pPr marL="914400" lvl="1" indent="-457200">
              <a:buFontTx/>
              <a:buChar char="-"/>
            </a:pPr>
            <a:endParaRPr lang="en-US" sz="2900" b="1" dirty="0"/>
          </a:p>
          <a:p>
            <a:pPr marL="457200" indent="-457200">
              <a:buFontTx/>
              <a:buChar char="-"/>
            </a:pPr>
            <a:r>
              <a:rPr lang="en-US" sz="2900" b="1" dirty="0" smtClean="0"/>
              <a:t>To reach Nirvana, one must follow the </a:t>
            </a:r>
            <a:r>
              <a:rPr lang="en-US" sz="2900" b="1" u="sng" dirty="0" smtClean="0"/>
              <a:t>Four </a:t>
            </a:r>
            <a:r>
              <a:rPr lang="en-US" sz="2900" b="1" u="sng" dirty="0" smtClean="0">
                <a:solidFill>
                  <a:srgbClr val="FF0000"/>
                </a:solidFill>
              </a:rPr>
              <a:t>Noble Truths</a:t>
            </a:r>
            <a:r>
              <a:rPr lang="en-US" sz="2900" b="1" u="sng" dirty="0" smtClean="0"/>
              <a:t>.</a:t>
            </a:r>
          </a:p>
          <a:p>
            <a:pPr marL="914400" lvl="1" indent="-457200">
              <a:buFontTx/>
              <a:buChar char="-"/>
            </a:pPr>
            <a:r>
              <a:rPr lang="en-US" sz="2500" b="1" dirty="0" smtClean="0"/>
              <a:t>1.) Life is </a:t>
            </a:r>
            <a:r>
              <a:rPr lang="en-US" sz="2500" b="1" u="sng" dirty="0" smtClean="0">
                <a:solidFill>
                  <a:srgbClr val="FF0000"/>
                </a:solidFill>
              </a:rPr>
              <a:t>suffering</a:t>
            </a:r>
          </a:p>
          <a:p>
            <a:pPr marL="914400" lvl="1" indent="-457200">
              <a:buFontTx/>
              <a:buChar char="-"/>
            </a:pPr>
            <a:r>
              <a:rPr lang="en-US" sz="2500" b="1" dirty="0" smtClean="0"/>
              <a:t>2.) Suffering is caused from </a:t>
            </a:r>
            <a:r>
              <a:rPr lang="en-US" sz="2500" b="1" u="sng" dirty="0" smtClean="0">
                <a:solidFill>
                  <a:srgbClr val="FF0000"/>
                </a:solidFill>
              </a:rPr>
              <a:t>desire</a:t>
            </a:r>
          </a:p>
          <a:p>
            <a:pPr marL="914400" lvl="1" indent="-457200">
              <a:buFontTx/>
              <a:buChar char="-"/>
            </a:pPr>
            <a:r>
              <a:rPr lang="en-US" sz="2500" b="1" dirty="0" smtClean="0"/>
              <a:t>3.) Ending desire will end suffering</a:t>
            </a:r>
          </a:p>
          <a:p>
            <a:pPr marL="914400" lvl="1" indent="-457200">
              <a:buFontTx/>
              <a:buChar char="-"/>
            </a:pPr>
            <a:r>
              <a:rPr lang="en-US" sz="2500" b="1" dirty="0" smtClean="0"/>
              <a:t>4.) Follow the </a:t>
            </a:r>
            <a:r>
              <a:rPr lang="en-US" sz="2500" b="1" u="sng" dirty="0" smtClean="0">
                <a:solidFill>
                  <a:srgbClr val="FF0000"/>
                </a:solidFill>
              </a:rPr>
              <a:t>8</a:t>
            </a:r>
            <a:r>
              <a:rPr lang="en-US" sz="2500" b="1" dirty="0" smtClean="0"/>
              <a:t>-Fold Path </a:t>
            </a:r>
            <a:endParaRPr lang="en-US" sz="2500" b="1" dirty="0"/>
          </a:p>
        </p:txBody>
      </p:sp>
      <p:sp>
        <p:nvSpPr>
          <p:cNvPr id="11" name="Rectangle 10"/>
          <p:cNvSpPr/>
          <p:nvPr/>
        </p:nvSpPr>
        <p:spPr>
          <a:xfrm>
            <a:off x="184057" y="535226"/>
            <a:ext cx="571682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b="1" dirty="0">
                <a:latin typeface="Avenir Heavy"/>
                <a:cs typeface="Avenir Heavy"/>
              </a:rPr>
              <a:t>R E L </a:t>
            </a:r>
            <a:endParaRPr lang="fr-FR" sz="2200" b="1" dirty="0" smtClean="0">
              <a:latin typeface="Avenir Heavy"/>
              <a:cs typeface="Avenir Heavy"/>
            </a:endParaRPr>
          </a:p>
          <a:p>
            <a:r>
              <a:rPr lang="fr-FR" sz="2200" b="1" dirty="0" smtClean="0">
                <a:latin typeface="Avenir Heavy"/>
                <a:cs typeface="Avenir Heavy"/>
              </a:rPr>
              <a:t>I</a:t>
            </a:r>
            <a:r>
              <a:rPr lang="fr-FR" sz="2200" b="1" dirty="0">
                <a:latin typeface="Avenir Heavy"/>
                <a:cs typeface="Avenir Heavy"/>
              </a:rPr>
              <a:t> G I O</a:t>
            </a:r>
          </a:p>
          <a:p>
            <a:r>
              <a:rPr lang="fr-FR" sz="2200" b="1" dirty="0">
                <a:latin typeface="Avenir Heavy"/>
                <a:cs typeface="Avenir Heavy"/>
              </a:rPr>
              <a:t>N</a:t>
            </a:r>
          </a:p>
          <a:p>
            <a:endParaRPr lang="fr-FR" sz="2200" b="1" dirty="0">
              <a:latin typeface="Avenir Heavy"/>
              <a:cs typeface="Avenir Heavy"/>
            </a:endParaRPr>
          </a:p>
          <a:p>
            <a:r>
              <a:rPr lang="uk-UA" sz="2200" b="1" dirty="0">
                <a:latin typeface="Avenir Heavy"/>
                <a:cs typeface="Avenir Heavy"/>
              </a:rPr>
              <a:t>&amp;</a:t>
            </a:r>
          </a:p>
          <a:p>
            <a:endParaRPr lang="uk-UA" sz="2200" b="1" dirty="0">
              <a:latin typeface="Avenir Heavy"/>
              <a:cs typeface="Avenir Heavy"/>
            </a:endParaRPr>
          </a:p>
          <a:p>
            <a:r>
              <a:rPr lang="uk-UA" sz="2200" b="1" dirty="0">
                <a:latin typeface="Avenir Heavy"/>
                <a:cs typeface="Avenir Heavy"/>
              </a:rPr>
              <a:t>T</a:t>
            </a:r>
          </a:p>
          <a:p>
            <a:r>
              <a:rPr lang="fr-FR" sz="2200" b="1" dirty="0">
                <a:latin typeface="Avenir Heavy"/>
                <a:cs typeface="Avenir Heavy"/>
              </a:rPr>
              <a:t>E N E </a:t>
            </a:r>
            <a:r>
              <a:rPr lang="fr-FR" sz="2200" b="1" dirty="0" err="1">
                <a:latin typeface="Avenir Heavy"/>
                <a:cs typeface="Avenir Heavy"/>
              </a:rPr>
              <a:t>T</a:t>
            </a:r>
            <a:r>
              <a:rPr lang="fr-FR" sz="2200" b="1" dirty="0">
                <a:latin typeface="Avenir Heavy"/>
                <a:cs typeface="Avenir Heavy"/>
              </a:rPr>
              <a:t> S:</a:t>
            </a:r>
            <a:endParaRPr lang="en-US" sz="2200" dirty="0">
              <a:latin typeface="Avenir Heavy"/>
              <a:cs typeface="Avenir Heavy"/>
            </a:endParaRPr>
          </a:p>
        </p:txBody>
      </p:sp>
    </p:spTree>
    <p:extLst>
      <p:ext uri="{BB962C8B-B14F-4D97-AF65-F5344CB8AC3E}">
        <p14:creationId xmlns:p14="http://schemas.microsoft.com/office/powerpoint/2010/main" val="355808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718" y="1413862"/>
            <a:ext cx="5444138" cy="54441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4057" y="535226"/>
            <a:ext cx="4572000" cy="58477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200" b="1" dirty="0">
                <a:latin typeface="Avenir Heavy"/>
                <a:cs typeface="Avenir Heavy"/>
              </a:rPr>
              <a:t>R E L I G I O</a:t>
            </a:r>
          </a:p>
          <a:p>
            <a:r>
              <a:rPr lang="fr-FR" sz="2200" b="1" dirty="0">
                <a:latin typeface="Avenir Heavy"/>
                <a:cs typeface="Avenir Heavy"/>
              </a:rPr>
              <a:t>N</a:t>
            </a:r>
          </a:p>
          <a:p>
            <a:endParaRPr lang="fr-FR" sz="2200" b="1" dirty="0">
              <a:latin typeface="Avenir Heavy"/>
              <a:cs typeface="Avenir Heavy"/>
            </a:endParaRPr>
          </a:p>
          <a:p>
            <a:r>
              <a:rPr lang="uk-UA" sz="2200" b="1" dirty="0">
                <a:latin typeface="Avenir Heavy"/>
                <a:cs typeface="Avenir Heavy"/>
              </a:rPr>
              <a:t>&amp;</a:t>
            </a:r>
          </a:p>
          <a:p>
            <a:endParaRPr lang="uk-UA" sz="2200" b="1" dirty="0">
              <a:latin typeface="Avenir Heavy"/>
              <a:cs typeface="Avenir Heavy"/>
            </a:endParaRPr>
          </a:p>
          <a:p>
            <a:r>
              <a:rPr lang="uk-UA" sz="2200" b="1" dirty="0">
                <a:latin typeface="Avenir Heavy"/>
                <a:cs typeface="Avenir Heavy"/>
              </a:rPr>
              <a:t>T</a:t>
            </a:r>
          </a:p>
          <a:p>
            <a:r>
              <a:rPr lang="fr-FR" sz="2200" b="1" dirty="0">
                <a:latin typeface="Avenir Heavy"/>
                <a:cs typeface="Avenir Heavy"/>
              </a:rPr>
              <a:t>E N E </a:t>
            </a:r>
            <a:r>
              <a:rPr lang="fr-FR" sz="2200" b="1" dirty="0" err="1">
                <a:latin typeface="Avenir Heavy"/>
                <a:cs typeface="Avenir Heavy"/>
              </a:rPr>
              <a:t>T</a:t>
            </a:r>
            <a:r>
              <a:rPr lang="fr-FR" sz="2200" b="1" dirty="0">
                <a:latin typeface="Avenir Heavy"/>
                <a:cs typeface="Avenir Heavy"/>
              </a:rPr>
              <a:t> S:</a:t>
            </a:r>
            <a:endParaRPr lang="en-US" sz="2200" dirty="0">
              <a:latin typeface="Avenir Heavy"/>
              <a:cs typeface="Avenir Heavy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6093" y="87572"/>
            <a:ext cx="5631297" cy="1796190"/>
          </a:xfrm>
          <a:prstGeom prst="rect">
            <a:avLst/>
          </a:prstGeom>
        </p:spPr>
      </p:pic>
      <p:pic>
        <p:nvPicPr>
          <p:cNvPr id="9" name="Picture 8" descr="bodhisattvasbrainbuddhis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109" y="141152"/>
            <a:ext cx="2819112" cy="1691467"/>
          </a:xfrm>
          <a:prstGeom prst="rect">
            <a:avLst/>
          </a:prstGeom>
        </p:spPr>
      </p:pic>
      <p:pic>
        <p:nvPicPr>
          <p:cNvPr id="10" name="Picture 9" descr="Unknown-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14" y="184938"/>
            <a:ext cx="1691467" cy="169146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4481" y="2018315"/>
            <a:ext cx="4604722" cy="436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071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0557" y="995601"/>
            <a:ext cx="60786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/>
              <a:t>R E </a:t>
            </a:r>
            <a:endParaRPr lang="fr-FR" sz="2400" b="1" dirty="0" smtClean="0"/>
          </a:p>
          <a:p>
            <a:r>
              <a:rPr lang="fr-FR" sz="2400" b="1" dirty="0" smtClean="0"/>
              <a:t>I</a:t>
            </a:r>
            <a:r>
              <a:rPr lang="fr-FR" sz="2400" b="1" dirty="0"/>
              <a:t> N C A R N A </a:t>
            </a:r>
            <a:r>
              <a:rPr lang="fr-FR" sz="2400" b="1" dirty="0" err="1"/>
              <a:t>T</a:t>
            </a:r>
            <a:r>
              <a:rPr lang="fr-FR" sz="2400" b="1" dirty="0"/>
              <a:t> </a:t>
            </a:r>
            <a:endParaRPr lang="fr-FR" sz="2400" b="1" dirty="0" smtClean="0"/>
          </a:p>
          <a:p>
            <a:r>
              <a:rPr lang="fr-FR" sz="2400" b="1" dirty="0" smtClean="0"/>
              <a:t>I</a:t>
            </a:r>
            <a:r>
              <a:rPr lang="fr-FR" sz="2400" b="1" dirty="0"/>
              <a:t> O N:</a:t>
            </a:r>
            <a:endParaRPr lang="en-US" sz="2200" dirty="0">
              <a:latin typeface="Avenir Heavy"/>
              <a:cs typeface="Avenir Heavy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093" y="87572"/>
            <a:ext cx="5631297" cy="1796190"/>
          </a:xfrm>
          <a:prstGeom prst="rect">
            <a:avLst/>
          </a:prstGeom>
        </p:spPr>
      </p:pic>
      <p:pic>
        <p:nvPicPr>
          <p:cNvPr id="9" name="Picture 8" descr="bodhisattvasbrainbuddhis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109" y="141152"/>
            <a:ext cx="2819112" cy="1691467"/>
          </a:xfrm>
          <a:prstGeom prst="rect">
            <a:avLst/>
          </a:prstGeom>
        </p:spPr>
      </p:pic>
      <p:pic>
        <p:nvPicPr>
          <p:cNvPr id="10" name="Picture 9" descr="Unknown-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14" y="184938"/>
            <a:ext cx="1691467" cy="169146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18085" y="2386010"/>
            <a:ext cx="7291115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900" b="1" dirty="0" smtClean="0"/>
              <a:t>A soul that has not reached Nirvana will continue to be </a:t>
            </a:r>
            <a:r>
              <a:rPr lang="en-US" sz="2900" b="1" u="sng" dirty="0" smtClean="0">
                <a:solidFill>
                  <a:srgbClr val="FF0000"/>
                </a:solidFill>
              </a:rPr>
              <a:t>reborn</a:t>
            </a:r>
            <a:r>
              <a:rPr lang="en-US" sz="2900" b="1" dirty="0" smtClean="0">
                <a:solidFill>
                  <a:srgbClr val="FF0000"/>
                </a:solidFill>
              </a:rPr>
              <a:t> </a:t>
            </a:r>
            <a:r>
              <a:rPr lang="en-US" sz="2900" b="1" dirty="0" smtClean="0"/>
              <a:t>into society.</a:t>
            </a:r>
          </a:p>
          <a:p>
            <a:pPr marL="457200" indent="-457200">
              <a:buFontTx/>
              <a:buChar char="-"/>
            </a:pPr>
            <a:endParaRPr lang="en-US" sz="2900" b="1" dirty="0"/>
          </a:p>
          <a:p>
            <a:pPr marL="457200" indent="-457200">
              <a:buFontTx/>
              <a:buChar char="-"/>
            </a:pPr>
            <a:r>
              <a:rPr lang="en-US" sz="2900" b="1" dirty="0" smtClean="0"/>
              <a:t>Where one’s soul will be reborn is  based on the </a:t>
            </a:r>
            <a:r>
              <a:rPr lang="en-US" sz="2900" b="1" u="sng" dirty="0" smtClean="0">
                <a:solidFill>
                  <a:srgbClr val="FF0000"/>
                </a:solidFill>
              </a:rPr>
              <a:t>actions</a:t>
            </a:r>
            <a:r>
              <a:rPr lang="en-US" sz="2900" b="1" dirty="0" smtClean="0">
                <a:solidFill>
                  <a:srgbClr val="FF0000"/>
                </a:solidFill>
              </a:rPr>
              <a:t> </a:t>
            </a:r>
            <a:r>
              <a:rPr lang="en-US" sz="2900" b="1" dirty="0" smtClean="0"/>
              <a:t>in that soul’s past life.  For example, if one makes </a:t>
            </a:r>
            <a:r>
              <a:rPr lang="en-US" sz="2900" b="1" u="sng" dirty="0" smtClean="0">
                <a:solidFill>
                  <a:srgbClr val="FF0000"/>
                </a:solidFill>
              </a:rPr>
              <a:t>bad</a:t>
            </a:r>
            <a:r>
              <a:rPr lang="en-US" sz="2900" b="1" dirty="0" smtClean="0">
                <a:solidFill>
                  <a:srgbClr val="FF0000"/>
                </a:solidFill>
              </a:rPr>
              <a:t> </a:t>
            </a:r>
            <a:r>
              <a:rPr lang="en-US" sz="2900" b="1" dirty="0" smtClean="0"/>
              <a:t>choices that soul may go from a human to an animal.  This is called one’s </a:t>
            </a:r>
            <a:r>
              <a:rPr lang="en-US" sz="2900" b="1" u="sng" dirty="0" smtClean="0">
                <a:solidFill>
                  <a:srgbClr val="FF0000"/>
                </a:solidFill>
              </a:rPr>
              <a:t>karma</a:t>
            </a:r>
            <a:r>
              <a:rPr lang="en-US" sz="2900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0779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4682" y="238601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/>
              <a:t>F</a:t>
            </a:r>
          </a:p>
          <a:p>
            <a:r>
              <a:rPr lang="en-US" sz="2400" b="1" dirty="0"/>
              <a:t>O</a:t>
            </a:r>
          </a:p>
          <a:p>
            <a:r>
              <a:rPr lang="en-US" sz="2400" b="1" dirty="0"/>
              <a:t>U</a:t>
            </a:r>
          </a:p>
          <a:p>
            <a:r>
              <a:rPr lang="en-US" sz="2400" b="1" dirty="0"/>
              <a:t>N</a:t>
            </a:r>
          </a:p>
          <a:p>
            <a:r>
              <a:rPr lang="en-US" sz="2400" b="1" dirty="0"/>
              <a:t>D</a:t>
            </a:r>
          </a:p>
          <a:p>
            <a:r>
              <a:rPr lang="en-US" sz="2400" b="1" dirty="0"/>
              <a:t>E</a:t>
            </a:r>
          </a:p>
          <a:p>
            <a:r>
              <a:rPr lang="en-US" sz="2400" b="1" dirty="0" smtClean="0"/>
              <a:t>R:</a:t>
            </a:r>
            <a:endParaRPr lang="en-US" sz="2200" dirty="0">
              <a:latin typeface="Avenir Heavy"/>
              <a:cs typeface="Avenir Heavy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093" y="87572"/>
            <a:ext cx="5631297" cy="1796190"/>
          </a:xfrm>
          <a:prstGeom prst="rect">
            <a:avLst/>
          </a:prstGeom>
        </p:spPr>
      </p:pic>
      <p:pic>
        <p:nvPicPr>
          <p:cNvPr id="9" name="Picture 8" descr="bodhisattvasbrainbuddhis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724" y="814585"/>
            <a:ext cx="5238082" cy="3142849"/>
          </a:xfrm>
          <a:prstGeom prst="rect">
            <a:avLst/>
          </a:prstGeom>
        </p:spPr>
      </p:pic>
      <p:pic>
        <p:nvPicPr>
          <p:cNvPr id="10" name="Picture 9" descr="Unknown-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14" y="184938"/>
            <a:ext cx="1691467" cy="169146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73585" y="1847290"/>
            <a:ext cx="8079915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b="1" dirty="0" smtClean="0"/>
              <a:t>Buddhism was founded by </a:t>
            </a:r>
          </a:p>
          <a:p>
            <a:r>
              <a:rPr lang="en-US" sz="2800" b="1" dirty="0"/>
              <a:t> </a:t>
            </a:r>
            <a:r>
              <a:rPr lang="en-US" sz="2800" b="1" dirty="0" smtClean="0"/>
              <a:t>    </a:t>
            </a:r>
            <a:r>
              <a:rPr lang="en-US" sz="2800" b="1" u="sng" dirty="0" smtClean="0">
                <a:solidFill>
                  <a:srgbClr val="FF0000"/>
                </a:solidFill>
              </a:rPr>
              <a:t>Siddhartha Gautama</a:t>
            </a:r>
            <a:r>
              <a:rPr lang="en-US" sz="2800" b="1" dirty="0" smtClean="0"/>
              <a:t>, a prince </a:t>
            </a:r>
          </a:p>
          <a:p>
            <a:r>
              <a:rPr lang="en-US" sz="2800" b="1" dirty="0"/>
              <a:t> </a:t>
            </a:r>
            <a:r>
              <a:rPr lang="en-US" sz="2800" b="1" dirty="0" smtClean="0"/>
              <a:t>    whose father ruled over the </a:t>
            </a:r>
            <a:r>
              <a:rPr lang="en-US" sz="2800" b="1" dirty="0" err="1" smtClean="0"/>
              <a:t>Sakya</a:t>
            </a:r>
            <a:r>
              <a:rPr lang="en-US" sz="2800" b="1" dirty="0" smtClean="0"/>
              <a:t> </a:t>
            </a:r>
          </a:p>
          <a:p>
            <a:r>
              <a:rPr lang="en-US" sz="2800" b="1" dirty="0"/>
              <a:t> </a:t>
            </a:r>
            <a:r>
              <a:rPr lang="en-US" sz="2800" b="1" dirty="0" smtClean="0"/>
              <a:t>     people in modern-day </a:t>
            </a:r>
            <a:r>
              <a:rPr lang="en-US" sz="2800" b="1" u="sng" dirty="0" smtClean="0">
                <a:solidFill>
                  <a:srgbClr val="FF0000"/>
                </a:solidFill>
              </a:rPr>
              <a:t>Nepal</a:t>
            </a:r>
            <a:r>
              <a:rPr lang="en-US" sz="2800" b="1" dirty="0" smtClean="0"/>
              <a:t>.</a:t>
            </a:r>
          </a:p>
          <a:p>
            <a:pPr marL="457200" indent="-457200">
              <a:buFontTx/>
              <a:buChar char="-"/>
            </a:pPr>
            <a:endParaRPr lang="en-US" sz="2800" b="1" dirty="0"/>
          </a:p>
          <a:p>
            <a:pPr marL="457200" indent="-457200">
              <a:buFontTx/>
              <a:buChar char="-"/>
            </a:pPr>
            <a:r>
              <a:rPr lang="en-US" sz="2800" b="1" dirty="0" smtClean="0"/>
              <a:t>He was ordered to live a life of seclusion, until he ventured out to see how much suffering was in the world.  </a:t>
            </a:r>
          </a:p>
          <a:p>
            <a:pPr marL="457200" indent="-457200">
              <a:buFontTx/>
              <a:buChar char="-"/>
            </a:pPr>
            <a:endParaRPr lang="en-US" sz="2800" b="1" dirty="0"/>
          </a:p>
          <a:p>
            <a:pPr marL="457200" indent="-457200">
              <a:buFontTx/>
              <a:buChar char="-"/>
            </a:pPr>
            <a:r>
              <a:rPr lang="en-US" sz="2800" b="1" dirty="0" smtClean="0"/>
              <a:t>He committed his life to helping people end their suffering by giving up material attachments.</a:t>
            </a:r>
          </a:p>
        </p:txBody>
      </p:sp>
    </p:spTree>
    <p:extLst>
      <p:ext uri="{BB962C8B-B14F-4D97-AF65-F5344CB8AC3E}">
        <p14:creationId xmlns:p14="http://schemas.microsoft.com/office/powerpoint/2010/main" val="57309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4682" y="238601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smtClean="0"/>
              <a:t>O</a:t>
            </a:r>
          </a:p>
          <a:p>
            <a:r>
              <a:rPr lang="en-US" sz="2400" b="1" dirty="0" smtClean="0">
                <a:latin typeface="Avenir Heavy"/>
                <a:cs typeface="Avenir Heavy"/>
              </a:rPr>
              <a:t>R</a:t>
            </a:r>
            <a:br>
              <a:rPr lang="en-US" sz="2400" b="1" dirty="0" smtClean="0">
                <a:latin typeface="Avenir Heavy"/>
                <a:cs typeface="Avenir Heavy"/>
              </a:rPr>
            </a:br>
            <a:r>
              <a:rPr lang="en-US" sz="2400" b="1" dirty="0" smtClean="0">
                <a:latin typeface="Avenir Heavy"/>
                <a:cs typeface="Avenir Heavy"/>
              </a:rPr>
              <a:t>I</a:t>
            </a:r>
            <a:br>
              <a:rPr lang="en-US" sz="2400" b="1" dirty="0" smtClean="0">
                <a:latin typeface="Avenir Heavy"/>
                <a:cs typeface="Avenir Heavy"/>
              </a:rPr>
            </a:br>
            <a:r>
              <a:rPr lang="en-US" sz="2400" b="1" dirty="0" smtClean="0">
                <a:latin typeface="Avenir Heavy"/>
                <a:cs typeface="Avenir Heavy"/>
              </a:rPr>
              <a:t>G</a:t>
            </a:r>
            <a:br>
              <a:rPr lang="en-US" sz="2400" b="1" dirty="0" smtClean="0">
                <a:latin typeface="Avenir Heavy"/>
                <a:cs typeface="Avenir Heavy"/>
              </a:rPr>
            </a:br>
            <a:r>
              <a:rPr lang="en-US" sz="2400" b="1" dirty="0" smtClean="0">
                <a:latin typeface="Avenir Heavy"/>
                <a:cs typeface="Avenir Heavy"/>
              </a:rPr>
              <a:t>I</a:t>
            </a:r>
            <a:br>
              <a:rPr lang="en-US" sz="2400" b="1" dirty="0" smtClean="0">
                <a:latin typeface="Avenir Heavy"/>
                <a:cs typeface="Avenir Heavy"/>
              </a:rPr>
            </a:br>
            <a:r>
              <a:rPr lang="en-US" sz="2400" b="1" dirty="0" smtClean="0">
                <a:latin typeface="Avenir Heavy"/>
                <a:cs typeface="Avenir Heavy"/>
              </a:rPr>
              <a:t>N:</a:t>
            </a:r>
            <a:endParaRPr lang="en-US" sz="2200" dirty="0">
              <a:latin typeface="Avenir Heavy"/>
              <a:cs typeface="Avenir Heavy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093" y="87572"/>
            <a:ext cx="5631297" cy="1796190"/>
          </a:xfrm>
          <a:prstGeom prst="rect">
            <a:avLst/>
          </a:prstGeom>
        </p:spPr>
      </p:pic>
      <p:pic>
        <p:nvPicPr>
          <p:cNvPr id="9" name="Picture 8" descr="bodhisattvasbrainbuddhis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750" y="63500"/>
            <a:ext cx="2842806" cy="1705683"/>
          </a:xfrm>
          <a:prstGeom prst="rect">
            <a:avLst/>
          </a:prstGeom>
        </p:spPr>
      </p:pic>
      <p:pic>
        <p:nvPicPr>
          <p:cNvPr id="10" name="Picture 9" descr="Unknown-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14" y="184938"/>
            <a:ext cx="1691467" cy="169146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375267" y="2910915"/>
            <a:ext cx="43651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b="1" dirty="0" smtClean="0"/>
              <a:t>Originated in </a:t>
            </a:r>
            <a:r>
              <a:rPr lang="en-US" sz="2800" b="1" u="sng" dirty="0" smtClean="0">
                <a:solidFill>
                  <a:srgbClr val="FF0000"/>
                </a:solidFill>
              </a:rPr>
              <a:t>India</a:t>
            </a:r>
            <a:r>
              <a:rPr lang="en-US" sz="2800" b="1" dirty="0" smtClean="0"/>
              <a:t>, later to spread to China along </a:t>
            </a:r>
            <a:r>
              <a:rPr lang="en-US" sz="2800" b="1" u="sng" dirty="0" smtClean="0">
                <a:solidFill>
                  <a:srgbClr val="FF0000"/>
                </a:solidFill>
              </a:rPr>
              <a:t>trade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/>
              <a:t>routes.</a:t>
            </a:r>
          </a:p>
        </p:txBody>
      </p:sp>
    </p:spTree>
    <p:extLst>
      <p:ext uri="{BB962C8B-B14F-4D97-AF65-F5344CB8AC3E}">
        <p14:creationId xmlns:p14="http://schemas.microsoft.com/office/powerpoint/2010/main" val="4341960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4682" y="238601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2400" b="1" dirty="0"/>
              <a:t>W </a:t>
            </a:r>
            <a:r>
              <a:rPr lang="de-DE" sz="2400" b="1" dirty="0" smtClean="0"/>
              <a:t>   </a:t>
            </a:r>
            <a:r>
              <a:rPr lang="de-DE" sz="2400" b="1" dirty="0"/>
              <a:t>T </a:t>
            </a:r>
            <a:r>
              <a:rPr lang="de-DE" sz="2400" b="1" dirty="0" smtClean="0"/>
              <a:t>    </a:t>
            </a:r>
            <a:r>
              <a:rPr lang="de-DE" sz="2400" b="1" dirty="0"/>
              <a:t>S</a:t>
            </a:r>
          </a:p>
          <a:p>
            <a:r>
              <a:rPr lang="ro-RO" sz="2400" b="1" dirty="0"/>
              <a:t>A  </a:t>
            </a:r>
            <a:r>
              <a:rPr lang="ro-RO" sz="2400" b="1" dirty="0" smtClean="0"/>
              <a:t>   O    </a:t>
            </a:r>
            <a:r>
              <a:rPr lang="ro-RO" sz="2400" b="1" dirty="0"/>
              <a:t>A</a:t>
            </a:r>
          </a:p>
          <a:p>
            <a:r>
              <a:rPr lang="de-DE" sz="2400" b="1" dirty="0"/>
              <a:t>Y</a:t>
            </a:r>
            <a:r>
              <a:rPr lang="de-DE" sz="2400" b="1" dirty="0" smtClean="0"/>
              <a:t>             L</a:t>
            </a:r>
            <a:endParaRPr lang="de-DE" sz="2400" b="1" dirty="0"/>
          </a:p>
          <a:p>
            <a:r>
              <a:rPr lang="de-DE" sz="2400" b="1" dirty="0"/>
              <a:t>      </a:t>
            </a:r>
            <a:r>
              <a:rPr lang="de-DE" sz="2400" b="1" dirty="0" smtClean="0"/>
              <a:t>         V</a:t>
            </a:r>
            <a:endParaRPr lang="de-DE" sz="2400" b="1" dirty="0"/>
          </a:p>
          <a:p>
            <a:r>
              <a:rPr lang="de-DE" sz="2400" b="1" dirty="0"/>
              <a:t>      </a:t>
            </a:r>
            <a:r>
              <a:rPr lang="de-DE" sz="2400" b="1" dirty="0" smtClean="0"/>
              <a:t>         A</a:t>
            </a:r>
            <a:endParaRPr lang="de-DE" sz="2400" b="1" dirty="0"/>
          </a:p>
          <a:p>
            <a:r>
              <a:rPr lang="de-DE" sz="2400" b="1" dirty="0"/>
              <a:t>     </a:t>
            </a:r>
            <a:r>
              <a:rPr lang="de-DE" sz="2400" b="1" dirty="0" smtClean="0"/>
              <a:t>          T</a:t>
            </a:r>
            <a:endParaRPr lang="de-DE" sz="2400" b="1" dirty="0"/>
          </a:p>
          <a:p>
            <a:r>
              <a:rPr lang="de-DE" sz="2400" b="1" dirty="0"/>
              <a:t>    </a:t>
            </a:r>
            <a:r>
              <a:rPr lang="de-DE" sz="2400" b="1" dirty="0" smtClean="0"/>
              <a:t>           </a:t>
            </a:r>
            <a:r>
              <a:rPr lang="de-DE" sz="2400" b="1" dirty="0"/>
              <a:t>I</a:t>
            </a:r>
          </a:p>
          <a:p>
            <a:r>
              <a:rPr lang="de-DE" sz="2400" b="1" dirty="0"/>
              <a:t>   </a:t>
            </a:r>
            <a:r>
              <a:rPr lang="de-DE" sz="2400" b="1" dirty="0" smtClean="0"/>
              <a:t>           </a:t>
            </a:r>
            <a:r>
              <a:rPr lang="de-DE" sz="2400" b="1" dirty="0"/>
              <a:t>O</a:t>
            </a:r>
          </a:p>
          <a:p>
            <a:r>
              <a:rPr lang="de-DE" sz="2400" b="1" dirty="0"/>
              <a:t>   </a:t>
            </a:r>
            <a:r>
              <a:rPr lang="de-DE" sz="2400" b="1" dirty="0" smtClean="0"/>
              <a:t>           </a:t>
            </a:r>
            <a:r>
              <a:rPr lang="de-DE" sz="2400" b="1" dirty="0"/>
              <a:t>N :</a:t>
            </a:r>
            <a:endParaRPr lang="en-US" sz="2200" dirty="0">
              <a:latin typeface="Avenir Heavy"/>
              <a:cs typeface="Avenir Heavy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093" y="87572"/>
            <a:ext cx="5631297" cy="1796190"/>
          </a:xfrm>
          <a:prstGeom prst="rect">
            <a:avLst/>
          </a:prstGeom>
        </p:spPr>
      </p:pic>
      <p:pic>
        <p:nvPicPr>
          <p:cNvPr id="9" name="Picture 8" descr="bodhisattvasbrainbuddhis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750" y="63500"/>
            <a:ext cx="2842806" cy="1705683"/>
          </a:xfrm>
          <a:prstGeom prst="rect">
            <a:avLst/>
          </a:prstGeom>
        </p:spPr>
      </p:pic>
      <p:pic>
        <p:nvPicPr>
          <p:cNvPr id="10" name="Picture 9" descr="Unknown-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14" y="184938"/>
            <a:ext cx="1691467" cy="169146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375267" y="2375925"/>
            <a:ext cx="6530608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b="1" dirty="0" smtClean="0"/>
              <a:t>The goal in Buddhism is to reach “Nirvana,” the </a:t>
            </a:r>
            <a:r>
              <a:rPr lang="en-US" sz="2800" b="1" u="sng" dirty="0" smtClean="0">
                <a:solidFill>
                  <a:srgbClr val="FF0000"/>
                </a:solidFill>
              </a:rPr>
              <a:t>perfect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/>
              <a:t>state of happiness and balance in life.</a:t>
            </a:r>
          </a:p>
          <a:p>
            <a:pPr marL="457200" indent="-457200">
              <a:buFontTx/>
              <a:buChar char="-"/>
            </a:pPr>
            <a:endParaRPr lang="en-US" sz="2800" b="1" dirty="0"/>
          </a:p>
          <a:p>
            <a:pPr marL="457200" indent="-457200">
              <a:buFontTx/>
              <a:buChar char="-"/>
            </a:pPr>
            <a:r>
              <a:rPr lang="en-US" sz="2800" b="1" dirty="0" smtClean="0"/>
              <a:t>To get here, followers must let go of all </a:t>
            </a:r>
            <a:r>
              <a:rPr lang="en-US" sz="2800" b="1" u="sng" dirty="0" smtClean="0">
                <a:solidFill>
                  <a:srgbClr val="FF0000"/>
                </a:solidFill>
              </a:rPr>
              <a:t>desires</a:t>
            </a:r>
            <a:r>
              <a:rPr lang="en-US" sz="2800" b="1" dirty="0" smtClean="0"/>
              <a:t>, cravings, and material attachments since these </a:t>
            </a:r>
            <a:r>
              <a:rPr lang="en-US" sz="2800" b="1" u="sng" dirty="0" smtClean="0">
                <a:solidFill>
                  <a:srgbClr val="FF0000"/>
                </a:solidFill>
              </a:rPr>
              <a:t>cause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/>
              <a:t>suffering.</a:t>
            </a:r>
          </a:p>
        </p:txBody>
      </p:sp>
    </p:spTree>
    <p:extLst>
      <p:ext uri="{BB962C8B-B14F-4D97-AF65-F5344CB8AC3E}">
        <p14:creationId xmlns:p14="http://schemas.microsoft.com/office/powerpoint/2010/main" val="24527773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4682" y="2729045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smtClean="0"/>
              <a:t>G</a:t>
            </a:r>
            <a:br>
              <a:rPr lang="en-US" sz="2400" b="1" dirty="0" smtClean="0"/>
            </a:br>
            <a:r>
              <a:rPr lang="en-US" sz="2400" b="1" dirty="0" smtClean="0"/>
              <a:t>O</a:t>
            </a:r>
            <a:br>
              <a:rPr lang="en-US" sz="2400" b="1" dirty="0" smtClean="0"/>
            </a:br>
            <a:r>
              <a:rPr lang="en-US" sz="2400" b="1" dirty="0" smtClean="0"/>
              <a:t>D</a:t>
            </a:r>
            <a:br>
              <a:rPr lang="en-US" sz="2400" b="1" dirty="0" smtClean="0"/>
            </a:br>
            <a:r>
              <a:rPr lang="en-US" sz="2400" b="1" dirty="0" smtClean="0"/>
              <a:t>S:</a:t>
            </a:r>
            <a:endParaRPr lang="en-US" sz="2200" dirty="0">
              <a:latin typeface="Avenir Heavy"/>
              <a:cs typeface="Avenir Heavy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093" y="87572"/>
            <a:ext cx="5631297" cy="1796190"/>
          </a:xfrm>
          <a:prstGeom prst="rect">
            <a:avLst/>
          </a:prstGeom>
        </p:spPr>
      </p:pic>
      <p:pic>
        <p:nvPicPr>
          <p:cNvPr id="9" name="Picture 8" descr="bodhisattvasbrainbuddhis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750" y="63500"/>
            <a:ext cx="2842806" cy="1705683"/>
          </a:xfrm>
          <a:prstGeom prst="rect">
            <a:avLst/>
          </a:prstGeom>
        </p:spPr>
      </p:pic>
      <p:pic>
        <p:nvPicPr>
          <p:cNvPr id="10" name="Picture 9" descr="Unknown-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14" y="184938"/>
            <a:ext cx="1691467" cy="169146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006093" y="2900830"/>
            <a:ext cx="573685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b="1" dirty="0" smtClean="0"/>
              <a:t>Since Buddhism is viewed as a way of life and not a religion, Buddhists </a:t>
            </a:r>
            <a:r>
              <a:rPr lang="en-US" sz="2800" b="1" u="sng" dirty="0" smtClean="0">
                <a:solidFill>
                  <a:srgbClr val="FF0000"/>
                </a:solidFill>
              </a:rPr>
              <a:t>do not believe </a:t>
            </a:r>
            <a:r>
              <a:rPr lang="en-US" sz="2800" b="1" dirty="0" smtClean="0"/>
              <a:t>in a God.</a:t>
            </a:r>
          </a:p>
          <a:p>
            <a:pPr marL="457200" indent="-457200">
              <a:buFontTx/>
              <a:buChar char="-"/>
            </a:pPr>
            <a:endParaRPr lang="en-US" sz="2800" b="1" dirty="0"/>
          </a:p>
          <a:p>
            <a:pPr marL="457200" indent="-457200">
              <a:buFontTx/>
              <a:buChar char="-"/>
            </a:pPr>
            <a:r>
              <a:rPr lang="en-US" sz="2800" b="1" dirty="0" smtClean="0"/>
              <a:t>Siddhartha Gautama is the founder; however he is </a:t>
            </a:r>
            <a:r>
              <a:rPr lang="en-US" sz="2800" b="1" u="sng" dirty="0" smtClean="0">
                <a:solidFill>
                  <a:srgbClr val="FF0000"/>
                </a:solidFill>
              </a:rPr>
              <a:t>not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/>
              <a:t>a God.</a:t>
            </a:r>
          </a:p>
        </p:txBody>
      </p:sp>
    </p:spTree>
    <p:extLst>
      <p:ext uri="{BB962C8B-B14F-4D97-AF65-F5344CB8AC3E}">
        <p14:creationId xmlns:p14="http://schemas.microsoft.com/office/powerpoint/2010/main" val="13464245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1682" y="2208336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smtClean="0"/>
              <a:t>F</a:t>
            </a:r>
          </a:p>
          <a:p>
            <a:r>
              <a:rPr lang="en-US" sz="2400" b="1" dirty="0" smtClean="0"/>
              <a:t>O</a:t>
            </a:r>
          </a:p>
          <a:p>
            <a:r>
              <a:rPr lang="en-US" sz="2400" b="1" dirty="0" smtClean="0"/>
              <a:t>L</a:t>
            </a:r>
          </a:p>
          <a:p>
            <a:r>
              <a:rPr lang="en-US" sz="2400" b="1" dirty="0" smtClean="0"/>
              <a:t>L</a:t>
            </a:r>
          </a:p>
          <a:p>
            <a:r>
              <a:rPr lang="en-US" sz="2400" b="1" dirty="0" smtClean="0"/>
              <a:t>O</a:t>
            </a:r>
          </a:p>
          <a:p>
            <a:r>
              <a:rPr lang="en-US" sz="2400" b="1" dirty="0" smtClean="0"/>
              <a:t>W</a:t>
            </a:r>
          </a:p>
          <a:p>
            <a:r>
              <a:rPr lang="en-US" sz="2400" b="1" dirty="0" smtClean="0"/>
              <a:t>E</a:t>
            </a:r>
          </a:p>
          <a:p>
            <a:r>
              <a:rPr lang="en-US" sz="2400" b="1" dirty="0" smtClean="0"/>
              <a:t>R</a:t>
            </a:r>
          </a:p>
          <a:p>
            <a:r>
              <a:rPr lang="en-US" sz="2400" b="1" dirty="0" smtClean="0"/>
              <a:t>S:</a:t>
            </a:r>
            <a:endParaRPr lang="en-US" sz="2200" dirty="0">
              <a:latin typeface="Avenir Heavy"/>
              <a:cs typeface="Avenir Heavy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093" y="87572"/>
            <a:ext cx="5631297" cy="1796190"/>
          </a:xfrm>
          <a:prstGeom prst="rect">
            <a:avLst/>
          </a:prstGeom>
        </p:spPr>
      </p:pic>
      <p:pic>
        <p:nvPicPr>
          <p:cNvPr id="9" name="Picture 8" descr="bodhisattvasbrainbuddhis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750" y="63500"/>
            <a:ext cx="2842806" cy="1705683"/>
          </a:xfrm>
          <a:prstGeom prst="rect">
            <a:avLst/>
          </a:prstGeom>
        </p:spPr>
      </p:pic>
      <p:pic>
        <p:nvPicPr>
          <p:cNvPr id="10" name="Picture 9" descr="Unknown-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14" y="184938"/>
            <a:ext cx="1691467" cy="169146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006093" y="2900830"/>
            <a:ext cx="573685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b="1" dirty="0" smtClean="0"/>
              <a:t>Followers are known as Buddhists and there are approximately </a:t>
            </a:r>
            <a:r>
              <a:rPr lang="en-US" sz="2800" b="1" u="sng" dirty="0" smtClean="0">
                <a:solidFill>
                  <a:srgbClr val="FF0000"/>
                </a:solidFill>
              </a:rPr>
              <a:t>350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/>
              <a:t>million throughout world.</a:t>
            </a:r>
          </a:p>
          <a:p>
            <a:pPr marL="457200" indent="-457200">
              <a:buFontTx/>
              <a:buChar char="-"/>
            </a:pPr>
            <a:endParaRPr lang="en-US" sz="2800" b="1" dirty="0"/>
          </a:p>
          <a:p>
            <a:pPr marL="457200" indent="-457200">
              <a:buFontTx/>
              <a:buChar char="-"/>
            </a:pPr>
            <a:r>
              <a:rPr lang="en-US" sz="2800" b="1" dirty="0" smtClean="0"/>
              <a:t>This is roughly </a:t>
            </a:r>
            <a:r>
              <a:rPr lang="en-US" sz="2800" b="1" u="sng" dirty="0" smtClean="0">
                <a:solidFill>
                  <a:srgbClr val="FF0000"/>
                </a:solidFill>
              </a:rPr>
              <a:t>6</a:t>
            </a:r>
            <a:r>
              <a:rPr lang="en-US" sz="2800" b="1" dirty="0" smtClean="0"/>
              <a:t>% of the world’s population.</a:t>
            </a:r>
          </a:p>
        </p:txBody>
      </p:sp>
    </p:spTree>
    <p:extLst>
      <p:ext uri="{BB962C8B-B14F-4D97-AF65-F5344CB8AC3E}">
        <p14:creationId xmlns:p14="http://schemas.microsoft.com/office/powerpoint/2010/main" val="10529206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1682" y="2208336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smtClean="0"/>
              <a:t>S</a:t>
            </a:r>
          </a:p>
          <a:p>
            <a:r>
              <a:rPr lang="en-US" sz="2400" b="1" dirty="0" smtClean="0"/>
              <a:t>C</a:t>
            </a:r>
          </a:p>
          <a:p>
            <a:r>
              <a:rPr lang="en-US" sz="2400" b="1" dirty="0" smtClean="0"/>
              <a:t>R</a:t>
            </a:r>
          </a:p>
          <a:p>
            <a:r>
              <a:rPr lang="en-US" sz="2400" b="1" dirty="0" smtClean="0"/>
              <a:t>I</a:t>
            </a:r>
          </a:p>
          <a:p>
            <a:r>
              <a:rPr lang="en-US" sz="2400" b="1" dirty="0" smtClean="0"/>
              <a:t>P</a:t>
            </a:r>
          </a:p>
          <a:p>
            <a:r>
              <a:rPr lang="en-US" sz="2400" b="1" dirty="0" smtClean="0"/>
              <a:t>T</a:t>
            </a:r>
          </a:p>
          <a:p>
            <a:r>
              <a:rPr lang="en-US" sz="2400" b="1" dirty="0" smtClean="0"/>
              <a:t>U</a:t>
            </a:r>
          </a:p>
          <a:p>
            <a:r>
              <a:rPr lang="en-US" sz="2400" b="1" dirty="0" smtClean="0"/>
              <a:t>R</a:t>
            </a:r>
          </a:p>
          <a:p>
            <a:r>
              <a:rPr lang="en-US" sz="2400" b="1" dirty="0" smtClean="0"/>
              <a:t>E: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093" y="87572"/>
            <a:ext cx="5631297" cy="1796190"/>
          </a:xfrm>
          <a:prstGeom prst="rect">
            <a:avLst/>
          </a:prstGeom>
        </p:spPr>
      </p:pic>
      <p:pic>
        <p:nvPicPr>
          <p:cNvPr id="9" name="Picture 8" descr="bodhisattvasbrainbuddhis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750" y="63500"/>
            <a:ext cx="2842806" cy="1705683"/>
          </a:xfrm>
          <a:prstGeom prst="rect">
            <a:avLst/>
          </a:prstGeom>
        </p:spPr>
      </p:pic>
      <p:pic>
        <p:nvPicPr>
          <p:cNvPr id="10" name="Picture 9" descr="Unknown-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14" y="184938"/>
            <a:ext cx="1691467" cy="169146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006093" y="2900830"/>
            <a:ext cx="57368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b="1" u="sng" dirty="0" err="1" smtClean="0">
                <a:solidFill>
                  <a:srgbClr val="FF0000"/>
                </a:solidFill>
              </a:rPr>
              <a:t>Tripitaka</a:t>
            </a:r>
            <a:r>
              <a:rPr lang="en-US" sz="2800" b="1" dirty="0" smtClean="0"/>
              <a:t>: </a:t>
            </a:r>
          </a:p>
          <a:p>
            <a:pPr marL="914400" lvl="1" indent="-457200">
              <a:buFontTx/>
              <a:buChar char="-"/>
            </a:pPr>
            <a:r>
              <a:rPr lang="en-US" sz="2800" b="1" dirty="0" smtClean="0"/>
              <a:t>3 books compiled by </a:t>
            </a:r>
            <a:r>
              <a:rPr lang="en-US" sz="2800" b="1" u="sng" dirty="0" smtClean="0">
                <a:solidFill>
                  <a:srgbClr val="FF0000"/>
                </a:solidFill>
              </a:rPr>
              <a:t>monks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/>
              <a:t>after the death of Gautama that explain the teachings of the Buddha.</a:t>
            </a:r>
          </a:p>
        </p:txBody>
      </p:sp>
    </p:spTree>
    <p:extLst>
      <p:ext uri="{BB962C8B-B14F-4D97-AF65-F5344CB8AC3E}">
        <p14:creationId xmlns:p14="http://schemas.microsoft.com/office/powerpoint/2010/main" val="3295421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4057" y="535226"/>
            <a:ext cx="571682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b="1" dirty="0">
                <a:latin typeface="Avenir Heavy"/>
                <a:cs typeface="Avenir Heavy"/>
              </a:rPr>
              <a:t>R E L </a:t>
            </a:r>
            <a:endParaRPr lang="fr-FR" sz="2200" b="1" dirty="0" smtClean="0">
              <a:latin typeface="Avenir Heavy"/>
              <a:cs typeface="Avenir Heavy"/>
            </a:endParaRPr>
          </a:p>
          <a:p>
            <a:r>
              <a:rPr lang="fr-FR" sz="2200" b="1" dirty="0" smtClean="0">
                <a:latin typeface="Avenir Heavy"/>
                <a:cs typeface="Avenir Heavy"/>
              </a:rPr>
              <a:t>I</a:t>
            </a:r>
            <a:r>
              <a:rPr lang="fr-FR" sz="2200" b="1" dirty="0">
                <a:latin typeface="Avenir Heavy"/>
                <a:cs typeface="Avenir Heavy"/>
              </a:rPr>
              <a:t> G I O</a:t>
            </a:r>
          </a:p>
          <a:p>
            <a:r>
              <a:rPr lang="fr-FR" sz="2200" b="1" dirty="0">
                <a:latin typeface="Avenir Heavy"/>
                <a:cs typeface="Avenir Heavy"/>
              </a:rPr>
              <a:t>N</a:t>
            </a:r>
          </a:p>
          <a:p>
            <a:endParaRPr lang="fr-FR" sz="2200" b="1" dirty="0">
              <a:latin typeface="Avenir Heavy"/>
              <a:cs typeface="Avenir Heavy"/>
            </a:endParaRPr>
          </a:p>
          <a:p>
            <a:r>
              <a:rPr lang="uk-UA" sz="2200" b="1" dirty="0">
                <a:latin typeface="Avenir Heavy"/>
                <a:cs typeface="Avenir Heavy"/>
              </a:rPr>
              <a:t>&amp;</a:t>
            </a:r>
          </a:p>
          <a:p>
            <a:endParaRPr lang="uk-UA" sz="2200" b="1" dirty="0">
              <a:latin typeface="Avenir Heavy"/>
              <a:cs typeface="Avenir Heavy"/>
            </a:endParaRPr>
          </a:p>
          <a:p>
            <a:r>
              <a:rPr lang="uk-UA" sz="2200" b="1" dirty="0">
                <a:latin typeface="Avenir Heavy"/>
                <a:cs typeface="Avenir Heavy"/>
              </a:rPr>
              <a:t>T</a:t>
            </a:r>
          </a:p>
          <a:p>
            <a:r>
              <a:rPr lang="fr-FR" sz="2200" b="1" dirty="0">
                <a:latin typeface="Avenir Heavy"/>
                <a:cs typeface="Avenir Heavy"/>
              </a:rPr>
              <a:t>E N E </a:t>
            </a:r>
            <a:r>
              <a:rPr lang="fr-FR" sz="2200" b="1" dirty="0" err="1">
                <a:latin typeface="Avenir Heavy"/>
                <a:cs typeface="Avenir Heavy"/>
              </a:rPr>
              <a:t>T</a:t>
            </a:r>
            <a:r>
              <a:rPr lang="fr-FR" sz="2200" b="1" dirty="0">
                <a:latin typeface="Avenir Heavy"/>
                <a:cs typeface="Avenir Heavy"/>
              </a:rPr>
              <a:t> S:</a:t>
            </a:r>
            <a:endParaRPr lang="en-US" sz="2200" dirty="0">
              <a:latin typeface="Avenir Heavy"/>
              <a:cs typeface="Avenir Heavy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8" y="-101557"/>
            <a:ext cx="5740772" cy="1831108"/>
          </a:xfrm>
          <a:prstGeom prst="rect">
            <a:avLst/>
          </a:prstGeom>
        </p:spPr>
      </p:pic>
      <p:pic>
        <p:nvPicPr>
          <p:cNvPr id="2" name="Picture 1" descr="Unknow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341" y="43787"/>
            <a:ext cx="1503939" cy="1357369"/>
          </a:xfrm>
          <a:prstGeom prst="rect">
            <a:avLst/>
          </a:prstGeom>
        </p:spPr>
      </p:pic>
      <p:pic>
        <p:nvPicPr>
          <p:cNvPr id="11" name="Picture 10" descr="Unknow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39" y="65680"/>
            <a:ext cx="1503939" cy="13573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9961" y="1081842"/>
            <a:ext cx="7698914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endParaRPr lang="en-US" sz="2900" b="1" dirty="0"/>
          </a:p>
          <a:p>
            <a:r>
              <a:rPr lang="en-US" sz="2900" b="1" dirty="0" smtClean="0"/>
              <a:t>There are four goals in life:</a:t>
            </a:r>
            <a:endParaRPr lang="is-IS" sz="2900" b="1" dirty="0" smtClean="0"/>
          </a:p>
          <a:p>
            <a:endParaRPr lang="is-IS" sz="2500" b="1" dirty="0"/>
          </a:p>
          <a:p>
            <a:r>
              <a:rPr lang="is-IS" sz="2500" b="1" dirty="0" smtClean="0"/>
              <a:t>	- </a:t>
            </a:r>
            <a:r>
              <a:rPr lang="en-US" sz="2500" b="1" u="sng" dirty="0" smtClean="0">
                <a:solidFill>
                  <a:srgbClr val="FF0000"/>
                </a:solidFill>
              </a:rPr>
              <a:t>Karma</a:t>
            </a:r>
            <a:r>
              <a:rPr lang="en-US" sz="2500" b="1" dirty="0" smtClean="0"/>
              <a:t>:  You will be rewarded (or punished) in the 			next life based on decisions made in this one.</a:t>
            </a:r>
          </a:p>
          <a:p>
            <a:endParaRPr lang="en-US" sz="2500" b="1" dirty="0"/>
          </a:p>
          <a:p>
            <a:r>
              <a:rPr lang="en-US" sz="2500" b="1" dirty="0"/>
              <a:t>	</a:t>
            </a:r>
            <a:r>
              <a:rPr lang="en-US" sz="2500" b="1" dirty="0" smtClean="0"/>
              <a:t>- </a:t>
            </a:r>
            <a:r>
              <a:rPr lang="en-US" sz="2500" b="1" u="sng" dirty="0" smtClean="0">
                <a:solidFill>
                  <a:srgbClr val="FF0000"/>
                </a:solidFill>
              </a:rPr>
              <a:t>Dharma</a:t>
            </a:r>
            <a:r>
              <a:rPr lang="en-US" sz="2500" b="1" dirty="0" smtClean="0"/>
              <a:t>: Living up to the duties and obligations in 			your life.</a:t>
            </a:r>
          </a:p>
          <a:p>
            <a:endParaRPr lang="en-US" sz="2500" b="1" dirty="0"/>
          </a:p>
          <a:p>
            <a:r>
              <a:rPr lang="en-US" sz="2500" b="1" dirty="0" smtClean="0"/>
              <a:t>	- </a:t>
            </a:r>
            <a:r>
              <a:rPr lang="en-US" sz="2500" b="1" u="sng" dirty="0" err="1" smtClean="0">
                <a:solidFill>
                  <a:srgbClr val="FF0000"/>
                </a:solidFill>
              </a:rPr>
              <a:t>Artha</a:t>
            </a:r>
            <a:r>
              <a:rPr lang="en-US" sz="2500" b="1" dirty="0" smtClean="0"/>
              <a:t>:  A positive attitude to adapt to environment 		to be successful and prosperous.</a:t>
            </a:r>
          </a:p>
          <a:p>
            <a:endParaRPr lang="en-US" sz="2500" b="1" dirty="0"/>
          </a:p>
          <a:p>
            <a:r>
              <a:rPr lang="en-US" sz="2500" b="1" dirty="0" smtClean="0"/>
              <a:t>	- </a:t>
            </a:r>
            <a:r>
              <a:rPr lang="en-US" sz="2500" b="1" u="sng" dirty="0" smtClean="0">
                <a:solidFill>
                  <a:srgbClr val="FF0000"/>
                </a:solidFill>
              </a:rPr>
              <a:t>Moksha</a:t>
            </a:r>
            <a:r>
              <a:rPr lang="en-US" sz="2500" b="1" dirty="0" smtClean="0"/>
              <a:t>:  Reach an enlightened state of happiness 			due to proper living and self-restraint.</a:t>
            </a:r>
          </a:p>
        </p:txBody>
      </p:sp>
    </p:spTree>
    <p:extLst>
      <p:ext uri="{BB962C8B-B14F-4D97-AF65-F5344CB8AC3E}">
        <p14:creationId xmlns:p14="http://schemas.microsoft.com/office/powerpoint/2010/main" val="34081150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7768" y="84297"/>
            <a:ext cx="4526512" cy="1443801"/>
          </a:xfrm>
          <a:prstGeom prst="rect">
            <a:avLst/>
          </a:prstGeom>
        </p:spPr>
      </p:pic>
      <p:pic>
        <p:nvPicPr>
          <p:cNvPr id="2" name="Picture 1" descr="Unknow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342" y="-32990"/>
            <a:ext cx="722532" cy="65211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1682" y="1312776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smtClean="0"/>
              <a:t>K</a:t>
            </a:r>
            <a:br>
              <a:rPr lang="en-US" sz="2400" b="1" dirty="0" smtClean="0"/>
            </a:br>
            <a:r>
              <a:rPr lang="en-US" sz="2400" b="1" dirty="0" smtClean="0"/>
              <a:t>A</a:t>
            </a:r>
            <a:br>
              <a:rPr lang="en-US" sz="2400" b="1" dirty="0" smtClean="0"/>
            </a:br>
            <a:r>
              <a:rPr lang="en-US" sz="2400" b="1" dirty="0" smtClean="0"/>
              <a:t>R</a:t>
            </a:r>
            <a:br>
              <a:rPr lang="en-US" sz="2400" b="1" dirty="0" smtClean="0"/>
            </a:br>
            <a:r>
              <a:rPr lang="en-US" sz="2400" b="1" dirty="0" smtClean="0"/>
              <a:t>M</a:t>
            </a:r>
            <a:br>
              <a:rPr lang="en-US" sz="2400" b="1" dirty="0" smtClean="0"/>
            </a:br>
            <a:r>
              <a:rPr lang="en-US" sz="2400" b="1" dirty="0" smtClean="0"/>
              <a:t>A</a:t>
            </a:r>
          </a:p>
          <a:p>
            <a:endParaRPr lang="en-US" sz="2400" b="1" dirty="0"/>
          </a:p>
          <a:p>
            <a:r>
              <a:rPr lang="en-US" sz="2400" b="1" dirty="0" smtClean="0"/>
              <a:t>&amp;</a:t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D</a:t>
            </a:r>
            <a:br>
              <a:rPr lang="en-US" sz="2400" b="1" dirty="0" smtClean="0"/>
            </a:br>
            <a:r>
              <a:rPr lang="en-US" sz="2400" b="1" dirty="0" smtClean="0"/>
              <a:t>H</a:t>
            </a:r>
            <a:br>
              <a:rPr lang="en-US" sz="2400" b="1" dirty="0" smtClean="0"/>
            </a:br>
            <a:r>
              <a:rPr lang="en-US" sz="2400" b="1" dirty="0" smtClean="0"/>
              <a:t>A</a:t>
            </a:r>
            <a:br>
              <a:rPr lang="en-US" sz="2400" b="1" dirty="0" smtClean="0"/>
            </a:br>
            <a:r>
              <a:rPr lang="en-US" sz="2400" b="1" dirty="0" smtClean="0"/>
              <a:t>R</a:t>
            </a:r>
            <a:br>
              <a:rPr lang="en-US" sz="2400" b="1" dirty="0" smtClean="0"/>
            </a:br>
            <a:r>
              <a:rPr lang="en-US" sz="2400" b="1" dirty="0" smtClean="0"/>
              <a:t>M</a:t>
            </a:r>
            <a:br>
              <a:rPr lang="en-US" sz="2400" b="1" dirty="0" smtClean="0"/>
            </a:br>
            <a:r>
              <a:rPr lang="en-US" sz="2400" b="1" dirty="0" smtClean="0"/>
              <a:t>A: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23509" y="1664616"/>
            <a:ext cx="7880771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 concepts of Karma and Dharma are fairly </a:t>
            </a:r>
            <a:r>
              <a:rPr lang="en-US" sz="2800" b="1" u="sng" dirty="0" smtClean="0">
                <a:solidFill>
                  <a:srgbClr val="FF0000"/>
                </a:solidFill>
              </a:rPr>
              <a:t>similar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/>
              <a:t>in both faiths:</a:t>
            </a:r>
          </a:p>
          <a:p>
            <a:endParaRPr lang="en-US" sz="2800" b="1" dirty="0"/>
          </a:p>
          <a:p>
            <a:r>
              <a:rPr lang="en-US" sz="2800" b="1" dirty="0" smtClean="0"/>
              <a:t>Both see Karma as the belief that past actions have an </a:t>
            </a:r>
            <a:r>
              <a:rPr lang="en-US" sz="2800" b="1" u="sng" dirty="0" smtClean="0">
                <a:solidFill>
                  <a:srgbClr val="FF0000"/>
                </a:solidFill>
              </a:rPr>
              <a:t>impact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/>
              <a:t>on present and future </a:t>
            </a:r>
            <a:r>
              <a:rPr lang="en-US" sz="2800" b="1" u="sng" dirty="0" smtClean="0">
                <a:solidFill>
                  <a:srgbClr val="FF0000"/>
                </a:solidFill>
              </a:rPr>
              <a:t>events</a:t>
            </a:r>
            <a:r>
              <a:rPr lang="en-US" sz="2800" b="1" dirty="0" smtClean="0"/>
              <a:t>.  </a:t>
            </a:r>
            <a:endParaRPr lang="en-US" sz="2800" b="1" dirty="0"/>
          </a:p>
          <a:p>
            <a:endParaRPr lang="en-US" sz="2800" b="1" dirty="0" smtClean="0"/>
          </a:p>
          <a:p>
            <a:r>
              <a:rPr lang="en-US" sz="2800" b="1" dirty="0" smtClean="0"/>
              <a:t>To Buddhists, Dharma represents all the </a:t>
            </a:r>
            <a:r>
              <a:rPr lang="en-US" sz="2800" b="1" u="sng" dirty="0" smtClean="0">
                <a:solidFill>
                  <a:srgbClr val="FF0000"/>
                </a:solidFill>
              </a:rPr>
              <a:t>teachings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/>
              <a:t>of the Buddha and to live like he did.  To Hindus, Dharma </a:t>
            </a:r>
            <a:r>
              <a:rPr lang="en-US" sz="2800" b="1" smtClean="0"/>
              <a:t>is the idea </a:t>
            </a:r>
            <a:r>
              <a:rPr lang="en-US" sz="2800" b="1" dirty="0" smtClean="0"/>
              <a:t>of living a </a:t>
            </a:r>
            <a:r>
              <a:rPr lang="en-US" sz="2800" b="1" u="sng" dirty="0" smtClean="0">
                <a:solidFill>
                  <a:srgbClr val="FF0000"/>
                </a:solidFill>
              </a:rPr>
              <a:t>proper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/>
              <a:t>life, including prayer and fulfilling their </a:t>
            </a:r>
            <a:r>
              <a:rPr lang="en-US" sz="2800" b="1" u="sng" dirty="0" smtClean="0">
                <a:solidFill>
                  <a:srgbClr val="FF0000"/>
                </a:solidFill>
              </a:rPr>
              <a:t>responsibilities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/>
              <a:t>toward their friends, family, and society.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38" y="64042"/>
            <a:ext cx="4590012" cy="1464056"/>
          </a:xfrm>
          <a:prstGeom prst="rect">
            <a:avLst/>
          </a:prstGeom>
        </p:spPr>
      </p:pic>
      <p:pic>
        <p:nvPicPr>
          <p:cNvPr id="9" name="Picture 8" descr="Unknown-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112" y="-79375"/>
            <a:ext cx="765838" cy="76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417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8" y="-101557"/>
            <a:ext cx="5740772" cy="1831108"/>
          </a:xfrm>
          <a:prstGeom prst="rect">
            <a:avLst/>
          </a:prstGeom>
        </p:spPr>
      </p:pic>
      <p:pic>
        <p:nvPicPr>
          <p:cNvPr id="2" name="Picture 1" descr="Unknow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341" y="43787"/>
            <a:ext cx="1503939" cy="1357369"/>
          </a:xfrm>
          <a:prstGeom prst="rect">
            <a:avLst/>
          </a:prstGeom>
        </p:spPr>
      </p:pic>
      <p:pic>
        <p:nvPicPr>
          <p:cNvPr id="11" name="Picture 10" descr="Unknow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39" y="65680"/>
            <a:ext cx="1503939" cy="13573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47801" y="2364462"/>
            <a:ext cx="6134011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900" b="1" dirty="0" smtClean="0"/>
              <a:t>Like Buddhism, Hinduism teaches that reincarnation takes place until a soul reaches </a:t>
            </a:r>
            <a:r>
              <a:rPr lang="en-US" sz="2900" b="1" u="sng" dirty="0" smtClean="0">
                <a:solidFill>
                  <a:srgbClr val="FF0000"/>
                </a:solidFill>
              </a:rPr>
              <a:t>moksha</a:t>
            </a:r>
            <a:r>
              <a:rPr lang="en-US" sz="2900" b="1" dirty="0" smtClean="0"/>
              <a:t>.</a:t>
            </a:r>
          </a:p>
          <a:p>
            <a:pPr marL="457200" indent="-457200">
              <a:buFontTx/>
              <a:buChar char="-"/>
            </a:pPr>
            <a:endParaRPr lang="en-US" sz="2900" b="1" dirty="0"/>
          </a:p>
          <a:p>
            <a:pPr marL="457200" indent="-457200">
              <a:buFontTx/>
              <a:buChar char="-"/>
            </a:pPr>
            <a:r>
              <a:rPr lang="en-US" sz="2900" b="1" dirty="0" smtClean="0"/>
              <a:t>Souls are reborn based on karma: if one lives a good life, he or she will be </a:t>
            </a:r>
            <a:r>
              <a:rPr lang="en-US" sz="2900" b="1" u="sng" dirty="0" smtClean="0">
                <a:solidFill>
                  <a:srgbClr val="FF0000"/>
                </a:solidFill>
              </a:rPr>
              <a:t>rewarded</a:t>
            </a:r>
            <a:r>
              <a:rPr lang="en-US" sz="2900" b="1" dirty="0" smtClean="0">
                <a:solidFill>
                  <a:srgbClr val="FF0000"/>
                </a:solidFill>
              </a:rPr>
              <a:t> </a:t>
            </a:r>
            <a:r>
              <a:rPr lang="en-US" sz="2900" b="1" dirty="0" smtClean="0"/>
              <a:t>for it.  If not, one will be moved down a level.</a:t>
            </a:r>
          </a:p>
          <a:p>
            <a:pPr marL="457200" indent="-457200">
              <a:buFontTx/>
              <a:buChar char="-"/>
            </a:pPr>
            <a:endParaRPr lang="en-US" sz="2900" b="1" dirty="0"/>
          </a:p>
          <a:p>
            <a:pPr marL="457200" indent="-457200">
              <a:buFontTx/>
              <a:buChar char="-"/>
            </a:pPr>
            <a:endParaRPr lang="en-US" sz="2500" b="1" dirty="0" smtClean="0"/>
          </a:p>
        </p:txBody>
      </p:sp>
      <p:sp>
        <p:nvSpPr>
          <p:cNvPr id="9" name="Rectangle 8"/>
          <p:cNvSpPr/>
          <p:nvPr/>
        </p:nvSpPr>
        <p:spPr>
          <a:xfrm>
            <a:off x="120557" y="995601"/>
            <a:ext cx="60786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/>
              <a:t>R E </a:t>
            </a:r>
            <a:endParaRPr lang="fr-FR" sz="2400" b="1" dirty="0" smtClean="0"/>
          </a:p>
          <a:p>
            <a:r>
              <a:rPr lang="fr-FR" sz="2400" b="1" dirty="0" smtClean="0"/>
              <a:t>I</a:t>
            </a:r>
            <a:r>
              <a:rPr lang="fr-FR" sz="2400" b="1" dirty="0"/>
              <a:t> N C A R N A </a:t>
            </a:r>
            <a:r>
              <a:rPr lang="fr-FR" sz="2400" b="1" dirty="0" err="1"/>
              <a:t>T</a:t>
            </a:r>
            <a:r>
              <a:rPr lang="fr-FR" sz="2400" b="1" dirty="0"/>
              <a:t> </a:t>
            </a:r>
            <a:endParaRPr lang="fr-FR" sz="2400" b="1" dirty="0" smtClean="0"/>
          </a:p>
          <a:p>
            <a:r>
              <a:rPr lang="fr-FR" sz="2400" b="1" smtClean="0"/>
              <a:t>I</a:t>
            </a:r>
            <a:r>
              <a:rPr lang="fr-FR" sz="2400" b="1" dirty="0"/>
              <a:t> O N:</a:t>
            </a:r>
            <a:endParaRPr lang="en-US" sz="2200" dirty="0">
              <a:latin typeface="Avenir Heavy"/>
              <a:cs typeface="Avenir Heavy"/>
            </a:endParaRPr>
          </a:p>
        </p:txBody>
      </p:sp>
    </p:spTree>
    <p:extLst>
      <p:ext uri="{BB962C8B-B14F-4D97-AF65-F5344CB8AC3E}">
        <p14:creationId xmlns:p14="http://schemas.microsoft.com/office/powerpoint/2010/main" val="2729036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8" y="-101557"/>
            <a:ext cx="5740772" cy="1831108"/>
          </a:xfrm>
          <a:prstGeom prst="rect">
            <a:avLst/>
          </a:prstGeom>
        </p:spPr>
      </p:pic>
      <p:pic>
        <p:nvPicPr>
          <p:cNvPr id="2" name="Picture 1" descr="Unknow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341" y="43787"/>
            <a:ext cx="1503939" cy="1357369"/>
          </a:xfrm>
          <a:prstGeom prst="rect">
            <a:avLst/>
          </a:prstGeom>
        </p:spPr>
      </p:pic>
      <p:pic>
        <p:nvPicPr>
          <p:cNvPr id="11" name="Picture 10" descr="Unknow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39" y="65680"/>
            <a:ext cx="1503939" cy="135736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4682" y="238601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2400" b="1" dirty="0"/>
              <a:t>W </a:t>
            </a:r>
            <a:r>
              <a:rPr lang="de-DE" sz="2400" b="1" dirty="0" smtClean="0"/>
              <a:t>   </a:t>
            </a:r>
            <a:r>
              <a:rPr lang="de-DE" sz="2400" b="1" dirty="0"/>
              <a:t>T </a:t>
            </a:r>
            <a:r>
              <a:rPr lang="de-DE" sz="2400" b="1" dirty="0" smtClean="0"/>
              <a:t>    </a:t>
            </a:r>
            <a:r>
              <a:rPr lang="de-DE" sz="2400" b="1" dirty="0"/>
              <a:t>S</a:t>
            </a:r>
          </a:p>
          <a:p>
            <a:r>
              <a:rPr lang="ro-RO" sz="2400" b="1" dirty="0"/>
              <a:t>A  </a:t>
            </a:r>
            <a:r>
              <a:rPr lang="ro-RO" sz="2400" b="1" dirty="0" smtClean="0"/>
              <a:t>   O    </a:t>
            </a:r>
            <a:r>
              <a:rPr lang="ro-RO" sz="2400" b="1" dirty="0"/>
              <a:t>A</a:t>
            </a:r>
          </a:p>
          <a:p>
            <a:r>
              <a:rPr lang="de-DE" sz="2400" b="1" dirty="0"/>
              <a:t>Y</a:t>
            </a:r>
            <a:r>
              <a:rPr lang="de-DE" sz="2400" b="1" dirty="0" smtClean="0"/>
              <a:t>             L</a:t>
            </a:r>
            <a:endParaRPr lang="de-DE" sz="2400" b="1" dirty="0"/>
          </a:p>
          <a:p>
            <a:r>
              <a:rPr lang="de-DE" sz="2400" b="1" dirty="0"/>
              <a:t>      </a:t>
            </a:r>
            <a:r>
              <a:rPr lang="de-DE" sz="2400" b="1" dirty="0" smtClean="0"/>
              <a:t>         V</a:t>
            </a:r>
            <a:endParaRPr lang="de-DE" sz="2400" b="1" dirty="0"/>
          </a:p>
          <a:p>
            <a:r>
              <a:rPr lang="de-DE" sz="2400" b="1" dirty="0"/>
              <a:t>      </a:t>
            </a:r>
            <a:r>
              <a:rPr lang="de-DE" sz="2400" b="1" dirty="0" smtClean="0"/>
              <a:t>         A</a:t>
            </a:r>
            <a:endParaRPr lang="de-DE" sz="2400" b="1" dirty="0"/>
          </a:p>
          <a:p>
            <a:r>
              <a:rPr lang="de-DE" sz="2400" b="1" dirty="0"/>
              <a:t>     </a:t>
            </a:r>
            <a:r>
              <a:rPr lang="de-DE" sz="2400" b="1" dirty="0" smtClean="0"/>
              <a:t>          T</a:t>
            </a:r>
            <a:endParaRPr lang="de-DE" sz="2400" b="1" dirty="0"/>
          </a:p>
          <a:p>
            <a:r>
              <a:rPr lang="de-DE" sz="2400" b="1" dirty="0"/>
              <a:t>    </a:t>
            </a:r>
            <a:r>
              <a:rPr lang="de-DE" sz="2400" b="1" dirty="0" smtClean="0"/>
              <a:t>           </a:t>
            </a:r>
            <a:r>
              <a:rPr lang="de-DE" sz="2400" b="1" dirty="0"/>
              <a:t>I</a:t>
            </a:r>
          </a:p>
          <a:p>
            <a:r>
              <a:rPr lang="de-DE" sz="2400" b="1" dirty="0"/>
              <a:t>   </a:t>
            </a:r>
            <a:r>
              <a:rPr lang="de-DE" sz="2400" b="1" dirty="0" smtClean="0"/>
              <a:t>           </a:t>
            </a:r>
            <a:r>
              <a:rPr lang="de-DE" sz="2400" b="1" dirty="0"/>
              <a:t>O</a:t>
            </a:r>
          </a:p>
          <a:p>
            <a:r>
              <a:rPr lang="de-DE" sz="2400" b="1" dirty="0"/>
              <a:t>   </a:t>
            </a:r>
            <a:r>
              <a:rPr lang="de-DE" sz="2400" b="1" dirty="0" smtClean="0"/>
              <a:t>           </a:t>
            </a:r>
            <a:r>
              <a:rPr lang="de-DE" sz="2400" b="1" dirty="0"/>
              <a:t>N :</a:t>
            </a:r>
            <a:endParaRPr lang="en-US" sz="2200" dirty="0">
              <a:latin typeface="Avenir Heavy"/>
              <a:cs typeface="Avenir Heavy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75267" y="2121925"/>
            <a:ext cx="65306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b="1" dirty="0" smtClean="0"/>
              <a:t>The goal in Hinduism is to reach “Moksha.” This is when a soul is </a:t>
            </a:r>
            <a:r>
              <a:rPr lang="en-US" sz="2800" b="1" u="sng" dirty="0" smtClean="0">
                <a:solidFill>
                  <a:srgbClr val="FF0000"/>
                </a:solidFill>
              </a:rPr>
              <a:t>freed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/>
              <a:t>from the reincarnation cycle. </a:t>
            </a:r>
          </a:p>
          <a:p>
            <a:pPr marL="457200" indent="-457200">
              <a:buFontTx/>
              <a:buChar char="-"/>
            </a:pPr>
            <a:endParaRPr lang="en-US" sz="2800" b="1" dirty="0"/>
          </a:p>
          <a:p>
            <a:pPr marL="457200" indent="-457200">
              <a:buFontTx/>
              <a:buChar char="-"/>
            </a:pPr>
            <a:r>
              <a:rPr lang="en-US" sz="2800" b="1" dirty="0" smtClean="0"/>
              <a:t>To get here, followers live a life of good </a:t>
            </a:r>
            <a:r>
              <a:rPr lang="en-US" sz="2800" b="1" u="sng" dirty="0" smtClean="0">
                <a:solidFill>
                  <a:srgbClr val="FF0000"/>
                </a:solidFill>
              </a:rPr>
              <a:t>deeds</a:t>
            </a:r>
            <a:r>
              <a:rPr lang="en-US" sz="2800" b="1" dirty="0" smtClean="0"/>
              <a:t>, free from material possessions and personal desires, with constant study, devotion, and </a:t>
            </a:r>
            <a:r>
              <a:rPr lang="en-US" sz="2800" b="1" u="sng" dirty="0" smtClean="0">
                <a:solidFill>
                  <a:srgbClr val="FF0000"/>
                </a:solidFill>
              </a:rPr>
              <a:t>meditation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/>
              <a:t>toward God.</a:t>
            </a:r>
          </a:p>
        </p:txBody>
      </p:sp>
    </p:spTree>
    <p:extLst>
      <p:ext uri="{BB962C8B-B14F-4D97-AF65-F5344CB8AC3E}">
        <p14:creationId xmlns:p14="http://schemas.microsoft.com/office/powerpoint/2010/main" val="3526402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8" y="-101557"/>
            <a:ext cx="5740772" cy="1831108"/>
          </a:xfrm>
          <a:prstGeom prst="rect">
            <a:avLst/>
          </a:prstGeom>
        </p:spPr>
      </p:pic>
      <p:pic>
        <p:nvPicPr>
          <p:cNvPr id="2" name="Picture 1" descr="Unknow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341" y="43787"/>
            <a:ext cx="1503939" cy="1357369"/>
          </a:xfrm>
          <a:prstGeom prst="rect">
            <a:avLst/>
          </a:prstGeom>
        </p:spPr>
      </p:pic>
      <p:pic>
        <p:nvPicPr>
          <p:cNvPr id="11" name="Picture 10" descr="Unknow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39" y="65680"/>
            <a:ext cx="1503939" cy="13573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47801" y="2602587"/>
            <a:ext cx="613401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900" b="1" dirty="0" smtClean="0"/>
              <a:t>There is no </a:t>
            </a:r>
            <a:r>
              <a:rPr lang="en-US" sz="2900" b="1" u="sng" dirty="0" smtClean="0">
                <a:solidFill>
                  <a:srgbClr val="FF0000"/>
                </a:solidFill>
              </a:rPr>
              <a:t>single</a:t>
            </a:r>
            <a:r>
              <a:rPr lang="en-US" sz="2900" b="1" dirty="0" smtClean="0">
                <a:solidFill>
                  <a:srgbClr val="FF0000"/>
                </a:solidFill>
              </a:rPr>
              <a:t> </a:t>
            </a:r>
            <a:r>
              <a:rPr lang="en-US" sz="2900" b="1" dirty="0" smtClean="0"/>
              <a:t>founder of Hinduism.  It began as a </a:t>
            </a:r>
            <a:r>
              <a:rPr lang="en-US" sz="2900" b="1" u="sng" dirty="0" smtClean="0">
                <a:solidFill>
                  <a:srgbClr val="FF0000"/>
                </a:solidFill>
              </a:rPr>
              <a:t>culture</a:t>
            </a:r>
            <a:r>
              <a:rPr lang="en-US" sz="2900" b="1" dirty="0" smtClean="0"/>
              <a:t>, a way of life, and thus never grew around a single person.</a:t>
            </a:r>
            <a:endParaRPr lang="en-US" sz="2500" b="1" dirty="0" smtClean="0"/>
          </a:p>
        </p:txBody>
      </p:sp>
      <p:sp>
        <p:nvSpPr>
          <p:cNvPr id="9" name="Rectangle 8"/>
          <p:cNvSpPr/>
          <p:nvPr/>
        </p:nvSpPr>
        <p:spPr>
          <a:xfrm>
            <a:off x="104682" y="238601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/>
              <a:t>F</a:t>
            </a:r>
          </a:p>
          <a:p>
            <a:r>
              <a:rPr lang="en-US" sz="2400" b="1" dirty="0"/>
              <a:t>O</a:t>
            </a:r>
          </a:p>
          <a:p>
            <a:r>
              <a:rPr lang="en-US" sz="2400" b="1" dirty="0"/>
              <a:t>U</a:t>
            </a:r>
          </a:p>
          <a:p>
            <a:r>
              <a:rPr lang="en-US" sz="2400" b="1" dirty="0"/>
              <a:t>N</a:t>
            </a:r>
          </a:p>
          <a:p>
            <a:r>
              <a:rPr lang="en-US" sz="2400" b="1" dirty="0"/>
              <a:t>D</a:t>
            </a:r>
          </a:p>
          <a:p>
            <a:r>
              <a:rPr lang="en-US" sz="2400" b="1" dirty="0"/>
              <a:t>E</a:t>
            </a:r>
          </a:p>
          <a:p>
            <a:r>
              <a:rPr lang="en-US" sz="2400" b="1" dirty="0" smtClean="0"/>
              <a:t>R:</a:t>
            </a:r>
            <a:endParaRPr lang="en-US" sz="2200" dirty="0">
              <a:latin typeface="Avenir Heavy"/>
              <a:cs typeface="Avenir Heavy"/>
            </a:endParaRPr>
          </a:p>
        </p:txBody>
      </p:sp>
    </p:spTree>
    <p:extLst>
      <p:ext uri="{BB962C8B-B14F-4D97-AF65-F5344CB8AC3E}">
        <p14:creationId xmlns:p14="http://schemas.microsoft.com/office/powerpoint/2010/main" val="155434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8" y="-101557"/>
            <a:ext cx="5740772" cy="1831108"/>
          </a:xfrm>
          <a:prstGeom prst="rect">
            <a:avLst/>
          </a:prstGeom>
        </p:spPr>
      </p:pic>
      <p:pic>
        <p:nvPicPr>
          <p:cNvPr id="2" name="Picture 1" descr="Unknow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341" y="43787"/>
            <a:ext cx="1503939" cy="1357369"/>
          </a:xfrm>
          <a:prstGeom prst="rect">
            <a:avLst/>
          </a:prstGeom>
        </p:spPr>
      </p:pic>
      <p:pic>
        <p:nvPicPr>
          <p:cNvPr id="11" name="Picture 10" descr="Unknow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39" y="65680"/>
            <a:ext cx="1503939" cy="135736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4682" y="238601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smtClean="0"/>
              <a:t>O</a:t>
            </a:r>
          </a:p>
          <a:p>
            <a:r>
              <a:rPr lang="en-US" sz="2400" b="1" dirty="0" smtClean="0">
                <a:latin typeface="Avenir Heavy"/>
                <a:cs typeface="Avenir Heavy"/>
              </a:rPr>
              <a:t>R</a:t>
            </a:r>
            <a:br>
              <a:rPr lang="en-US" sz="2400" b="1" dirty="0" smtClean="0">
                <a:latin typeface="Avenir Heavy"/>
                <a:cs typeface="Avenir Heavy"/>
              </a:rPr>
            </a:br>
            <a:r>
              <a:rPr lang="en-US" sz="2400" b="1" dirty="0" smtClean="0">
                <a:latin typeface="Avenir Heavy"/>
                <a:cs typeface="Avenir Heavy"/>
              </a:rPr>
              <a:t>I</a:t>
            </a:r>
            <a:br>
              <a:rPr lang="en-US" sz="2400" b="1" dirty="0" smtClean="0">
                <a:latin typeface="Avenir Heavy"/>
                <a:cs typeface="Avenir Heavy"/>
              </a:rPr>
            </a:br>
            <a:r>
              <a:rPr lang="en-US" sz="2400" b="1" dirty="0" smtClean="0">
                <a:latin typeface="Avenir Heavy"/>
                <a:cs typeface="Avenir Heavy"/>
              </a:rPr>
              <a:t>G</a:t>
            </a:r>
            <a:br>
              <a:rPr lang="en-US" sz="2400" b="1" dirty="0" smtClean="0">
                <a:latin typeface="Avenir Heavy"/>
                <a:cs typeface="Avenir Heavy"/>
              </a:rPr>
            </a:br>
            <a:r>
              <a:rPr lang="en-US" sz="2400" b="1" dirty="0" smtClean="0">
                <a:latin typeface="Avenir Heavy"/>
                <a:cs typeface="Avenir Heavy"/>
              </a:rPr>
              <a:t>I</a:t>
            </a:r>
            <a:br>
              <a:rPr lang="en-US" sz="2400" b="1" dirty="0" smtClean="0">
                <a:latin typeface="Avenir Heavy"/>
                <a:cs typeface="Avenir Heavy"/>
              </a:rPr>
            </a:br>
            <a:r>
              <a:rPr lang="en-US" sz="2400" b="1" dirty="0" smtClean="0">
                <a:latin typeface="Avenir Heavy"/>
                <a:cs typeface="Avenir Heavy"/>
              </a:rPr>
              <a:t>N:</a:t>
            </a:r>
            <a:endParaRPr lang="en-US" sz="2200" dirty="0">
              <a:latin typeface="Avenir Heavy"/>
              <a:cs typeface="Avenir Heavy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75267" y="2910915"/>
            <a:ext cx="43651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b="1" dirty="0" smtClean="0"/>
              <a:t>Originated in </a:t>
            </a:r>
            <a:r>
              <a:rPr lang="en-US" sz="2800" b="1" u="sng" dirty="0" smtClean="0">
                <a:solidFill>
                  <a:srgbClr val="FF0000"/>
                </a:solidFill>
              </a:rPr>
              <a:t>India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/>
              <a:t>and has mostly stayed contained within India.</a:t>
            </a:r>
          </a:p>
        </p:txBody>
      </p:sp>
    </p:spTree>
    <p:extLst>
      <p:ext uri="{BB962C8B-B14F-4D97-AF65-F5344CB8AC3E}">
        <p14:creationId xmlns:p14="http://schemas.microsoft.com/office/powerpoint/2010/main" val="1564410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8" y="-101557"/>
            <a:ext cx="5740772" cy="1831108"/>
          </a:xfrm>
          <a:prstGeom prst="rect">
            <a:avLst/>
          </a:prstGeom>
        </p:spPr>
      </p:pic>
      <p:pic>
        <p:nvPicPr>
          <p:cNvPr id="2" name="Picture 1" descr="Unknow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341" y="43787"/>
            <a:ext cx="1503939" cy="1357369"/>
          </a:xfrm>
          <a:prstGeom prst="rect">
            <a:avLst/>
          </a:prstGeom>
        </p:spPr>
      </p:pic>
      <p:pic>
        <p:nvPicPr>
          <p:cNvPr id="11" name="Picture 10" descr="Unknow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39" y="65680"/>
            <a:ext cx="1503939" cy="135736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1682" y="2208336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smtClean="0"/>
              <a:t>F</a:t>
            </a:r>
          </a:p>
          <a:p>
            <a:r>
              <a:rPr lang="en-US" sz="2400" b="1" dirty="0" smtClean="0"/>
              <a:t>O</a:t>
            </a:r>
          </a:p>
          <a:p>
            <a:r>
              <a:rPr lang="en-US" sz="2400" b="1" dirty="0" smtClean="0"/>
              <a:t>L</a:t>
            </a:r>
          </a:p>
          <a:p>
            <a:r>
              <a:rPr lang="en-US" sz="2400" b="1" dirty="0" smtClean="0"/>
              <a:t>L</a:t>
            </a:r>
          </a:p>
          <a:p>
            <a:r>
              <a:rPr lang="en-US" sz="2400" b="1" dirty="0" smtClean="0"/>
              <a:t>O</a:t>
            </a:r>
          </a:p>
          <a:p>
            <a:r>
              <a:rPr lang="en-US" sz="2400" b="1" dirty="0" smtClean="0"/>
              <a:t>W</a:t>
            </a:r>
          </a:p>
          <a:p>
            <a:r>
              <a:rPr lang="en-US" sz="2400" b="1" dirty="0" smtClean="0"/>
              <a:t>E</a:t>
            </a:r>
          </a:p>
          <a:p>
            <a:r>
              <a:rPr lang="en-US" sz="2400" b="1" dirty="0" smtClean="0"/>
              <a:t>R</a:t>
            </a:r>
          </a:p>
          <a:p>
            <a:r>
              <a:rPr lang="en-US" sz="2400" b="1" dirty="0" smtClean="0"/>
              <a:t>S:</a:t>
            </a:r>
            <a:endParaRPr lang="en-US" sz="2200" dirty="0">
              <a:latin typeface="Avenir Heavy"/>
              <a:cs typeface="Avenir Heavy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06093" y="2900830"/>
            <a:ext cx="573685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b="1" dirty="0" smtClean="0"/>
              <a:t>Followers are known as Hindus and there are approximately </a:t>
            </a:r>
            <a:r>
              <a:rPr lang="en-US" sz="2800" b="1" u="sng" dirty="0" smtClean="0">
                <a:solidFill>
                  <a:srgbClr val="FF0000"/>
                </a:solidFill>
              </a:rPr>
              <a:t>1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/>
              <a:t>billion throughout world.</a:t>
            </a:r>
          </a:p>
          <a:p>
            <a:pPr marL="457200" indent="-457200">
              <a:buFontTx/>
              <a:buChar char="-"/>
            </a:pPr>
            <a:endParaRPr lang="en-US" sz="2800" b="1" dirty="0"/>
          </a:p>
          <a:p>
            <a:pPr marL="457200" indent="-457200">
              <a:buFontTx/>
              <a:buChar char="-"/>
            </a:pPr>
            <a:r>
              <a:rPr lang="en-US" sz="2800" b="1" dirty="0" smtClean="0"/>
              <a:t>This is roughly </a:t>
            </a:r>
            <a:r>
              <a:rPr lang="en-US" sz="2800" b="1" u="sng" dirty="0" smtClean="0">
                <a:solidFill>
                  <a:srgbClr val="FF0000"/>
                </a:solidFill>
              </a:rPr>
              <a:t>15</a:t>
            </a:r>
            <a:r>
              <a:rPr lang="en-US" sz="2800" b="1" dirty="0" smtClean="0"/>
              <a:t>% of the world’s population.</a:t>
            </a:r>
          </a:p>
        </p:txBody>
      </p:sp>
    </p:spTree>
    <p:extLst>
      <p:ext uri="{BB962C8B-B14F-4D97-AF65-F5344CB8AC3E}">
        <p14:creationId xmlns:p14="http://schemas.microsoft.com/office/powerpoint/2010/main" val="4006439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8" y="-101557"/>
            <a:ext cx="5740772" cy="1831108"/>
          </a:xfrm>
          <a:prstGeom prst="rect">
            <a:avLst/>
          </a:prstGeom>
        </p:spPr>
      </p:pic>
      <p:pic>
        <p:nvPicPr>
          <p:cNvPr id="2" name="Picture 1" descr="Unknow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341" y="43787"/>
            <a:ext cx="1503939" cy="1357369"/>
          </a:xfrm>
          <a:prstGeom prst="rect">
            <a:avLst/>
          </a:prstGeom>
        </p:spPr>
      </p:pic>
      <p:pic>
        <p:nvPicPr>
          <p:cNvPr id="11" name="Picture 10" descr="Unknow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39" y="65680"/>
            <a:ext cx="1503939" cy="135736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1682" y="2208336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smtClean="0"/>
              <a:t>S</a:t>
            </a:r>
          </a:p>
          <a:p>
            <a:r>
              <a:rPr lang="en-US" sz="2400" b="1" dirty="0" smtClean="0"/>
              <a:t>C</a:t>
            </a:r>
          </a:p>
          <a:p>
            <a:r>
              <a:rPr lang="en-US" sz="2400" b="1" dirty="0" smtClean="0"/>
              <a:t>R</a:t>
            </a:r>
          </a:p>
          <a:p>
            <a:r>
              <a:rPr lang="en-US" sz="2400" b="1" dirty="0" smtClean="0"/>
              <a:t>I</a:t>
            </a:r>
          </a:p>
          <a:p>
            <a:r>
              <a:rPr lang="en-US" sz="2400" b="1" dirty="0" smtClean="0"/>
              <a:t>P</a:t>
            </a:r>
          </a:p>
          <a:p>
            <a:r>
              <a:rPr lang="en-US" sz="2400" b="1" dirty="0" smtClean="0"/>
              <a:t>T</a:t>
            </a:r>
          </a:p>
          <a:p>
            <a:r>
              <a:rPr lang="en-US" sz="2400" b="1" dirty="0" smtClean="0"/>
              <a:t>U</a:t>
            </a:r>
          </a:p>
          <a:p>
            <a:r>
              <a:rPr lang="en-US" sz="2400" b="1" dirty="0" smtClean="0"/>
              <a:t>R</a:t>
            </a:r>
          </a:p>
          <a:p>
            <a:r>
              <a:rPr lang="en-US" sz="2400" b="1" dirty="0" smtClean="0"/>
              <a:t>E: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54978" y="1966241"/>
            <a:ext cx="61972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b="1" u="sng" dirty="0" smtClean="0">
                <a:solidFill>
                  <a:srgbClr val="FF0000"/>
                </a:solidFill>
              </a:rPr>
              <a:t>Vedas</a:t>
            </a:r>
            <a:r>
              <a:rPr lang="en-US" sz="2800" b="1" dirty="0" smtClean="0"/>
              <a:t>:</a:t>
            </a:r>
          </a:p>
          <a:p>
            <a:pPr marL="914400" lvl="1" indent="-457200">
              <a:buFontTx/>
              <a:buChar char="-"/>
            </a:pPr>
            <a:r>
              <a:rPr lang="en-US" sz="2800" b="1" dirty="0" smtClean="0"/>
              <a:t>This collection of four writings guide Hindus in their daily lives.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54978" y="3944266"/>
            <a:ext cx="61972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b="1" u="sng" dirty="0" smtClean="0">
                <a:solidFill>
                  <a:srgbClr val="FF0000"/>
                </a:solidFill>
              </a:rPr>
              <a:t>Upanishads</a:t>
            </a:r>
            <a:r>
              <a:rPr lang="en-US" sz="2800" b="1" dirty="0" smtClean="0"/>
              <a:t>:</a:t>
            </a:r>
          </a:p>
          <a:p>
            <a:pPr marL="914400" lvl="1" indent="-457200">
              <a:buFontTx/>
              <a:buChar char="-"/>
            </a:pPr>
            <a:r>
              <a:rPr lang="en-US" sz="2800" b="1" dirty="0" smtClean="0"/>
              <a:t>This writing focuses on reincarnation and the transformation of one’s soul.</a:t>
            </a:r>
          </a:p>
        </p:txBody>
      </p:sp>
    </p:spTree>
    <p:extLst>
      <p:ext uri="{BB962C8B-B14F-4D97-AF65-F5344CB8AC3E}">
        <p14:creationId xmlns:p14="http://schemas.microsoft.com/office/powerpoint/2010/main" val="518883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8" y="-101557"/>
            <a:ext cx="5740772" cy="1831108"/>
          </a:xfrm>
          <a:prstGeom prst="rect">
            <a:avLst/>
          </a:prstGeom>
        </p:spPr>
      </p:pic>
      <p:pic>
        <p:nvPicPr>
          <p:cNvPr id="2" name="Picture 1" descr="Unknow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341" y="43787"/>
            <a:ext cx="1503939" cy="1357369"/>
          </a:xfrm>
          <a:prstGeom prst="rect">
            <a:avLst/>
          </a:prstGeom>
        </p:spPr>
      </p:pic>
      <p:pic>
        <p:nvPicPr>
          <p:cNvPr id="11" name="Picture 10" descr="Unknow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39" y="65680"/>
            <a:ext cx="1503939" cy="135736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54978" y="1966241"/>
            <a:ext cx="619723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Some say Hinduism has </a:t>
            </a:r>
            <a:r>
              <a:rPr lang="en-US" sz="2800" b="1" u="sng" dirty="0" smtClean="0">
                <a:solidFill>
                  <a:srgbClr val="FF0000"/>
                </a:solidFill>
              </a:rPr>
              <a:t>many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/>
              <a:t>G</a:t>
            </a:r>
            <a:r>
              <a:rPr lang="en-US" sz="2800" b="1" dirty="0" smtClean="0"/>
              <a:t>ods while others say it only has </a:t>
            </a:r>
            <a:r>
              <a:rPr lang="en-US" sz="2800" b="1" u="sng" dirty="0" smtClean="0">
                <a:solidFill>
                  <a:srgbClr val="FF0000"/>
                </a:solidFill>
              </a:rPr>
              <a:t>one</a:t>
            </a:r>
            <a:r>
              <a:rPr lang="en-US" sz="2800" b="1" dirty="0" smtClean="0"/>
              <a:t>.  </a:t>
            </a:r>
          </a:p>
          <a:p>
            <a:endParaRPr lang="en-US" sz="2800" b="1" dirty="0"/>
          </a:p>
          <a:p>
            <a:r>
              <a:rPr lang="en-US" sz="2800" b="1" dirty="0" smtClean="0"/>
              <a:t>The main God is called </a:t>
            </a:r>
            <a:r>
              <a:rPr lang="en-US" sz="2800" b="1" u="sng" dirty="0" smtClean="0">
                <a:solidFill>
                  <a:srgbClr val="FF0000"/>
                </a:solidFill>
              </a:rPr>
              <a:t>Brahman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/>
              <a:t>(the Creator).</a:t>
            </a:r>
          </a:p>
          <a:p>
            <a:endParaRPr lang="en-US" sz="2800" b="1" dirty="0"/>
          </a:p>
          <a:p>
            <a:r>
              <a:rPr lang="en-US" sz="2800" b="1" dirty="0" smtClean="0"/>
              <a:t>Others include:</a:t>
            </a:r>
          </a:p>
          <a:p>
            <a:pPr marL="457200" indent="-457200">
              <a:buFontTx/>
              <a:buChar char="-"/>
            </a:pPr>
            <a:r>
              <a:rPr lang="en-US" sz="2800" b="1" dirty="0" smtClean="0"/>
              <a:t>Vishnu (the Preserver)</a:t>
            </a:r>
          </a:p>
          <a:p>
            <a:pPr marL="457200" indent="-457200">
              <a:buFontTx/>
              <a:buChar char="-"/>
            </a:pPr>
            <a:r>
              <a:rPr lang="en-US" sz="2800" b="1" dirty="0" smtClean="0"/>
              <a:t>Shiva (the Destroyer)</a:t>
            </a:r>
          </a:p>
          <a:p>
            <a:pPr marL="457200" indent="-457200">
              <a:buFontTx/>
              <a:buChar char="-"/>
            </a:pPr>
            <a:r>
              <a:rPr lang="en-US" sz="2800" b="1" dirty="0" err="1" smtClean="0"/>
              <a:t>Ganesha</a:t>
            </a:r>
            <a:r>
              <a:rPr lang="en-US" sz="2800" b="1" dirty="0" smtClean="0"/>
              <a:t> (Remover of Obstacles)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682" y="2729045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smtClean="0"/>
              <a:t>G</a:t>
            </a:r>
            <a:br>
              <a:rPr lang="en-US" sz="2400" b="1" dirty="0" smtClean="0"/>
            </a:br>
            <a:r>
              <a:rPr lang="en-US" sz="2400" b="1" dirty="0" smtClean="0"/>
              <a:t>O</a:t>
            </a:r>
            <a:br>
              <a:rPr lang="en-US" sz="2400" b="1" dirty="0" smtClean="0"/>
            </a:br>
            <a:r>
              <a:rPr lang="en-US" sz="2400" b="1" dirty="0" smtClean="0"/>
              <a:t>D</a:t>
            </a:r>
            <a:br>
              <a:rPr lang="en-US" sz="2400" b="1" dirty="0" smtClean="0"/>
            </a:br>
            <a:r>
              <a:rPr lang="en-US" sz="2400" b="1" dirty="0" smtClean="0"/>
              <a:t>S:</a:t>
            </a:r>
            <a:endParaRPr lang="en-US" sz="2200" dirty="0">
              <a:latin typeface="Avenir Heavy"/>
              <a:cs typeface="Avenir Heavy"/>
            </a:endParaRPr>
          </a:p>
        </p:txBody>
      </p:sp>
    </p:spTree>
    <p:extLst>
      <p:ext uri="{BB962C8B-B14F-4D97-AF65-F5344CB8AC3E}">
        <p14:creationId xmlns:p14="http://schemas.microsoft.com/office/powerpoint/2010/main" val="1249197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13C925D0384E4DA6092B8E9645FC02" ma:contentTypeVersion="29" ma:contentTypeDescription="Create a new document." ma:contentTypeScope="" ma:versionID="dd9f9907132c2100b42d7a66baf7c042">
  <xsd:schema xmlns:xsd="http://www.w3.org/2001/XMLSchema" xmlns:xs="http://www.w3.org/2001/XMLSchema" xmlns:p="http://schemas.microsoft.com/office/2006/metadata/properties" xmlns:ns1="http://schemas.microsoft.com/sharepoint/v3" xmlns:ns3="ddfb3ef3-4fcd-4c8f-8801-7b77556cedd4" xmlns:ns4="ee753bdb-2e03-4040-8ed1-895cba12e1b3" targetNamespace="http://schemas.microsoft.com/office/2006/metadata/properties" ma:root="true" ma:fieldsID="e006175fc2c935e6e0ae2775d02da9cf" ns1:_="" ns3:_="" ns4:_="">
    <xsd:import namespace="http://schemas.microsoft.com/sharepoint/v3"/>
    <xsd:import namespace="ddfb3ef3-4fcd-4c8f-8801-7b77556cedd4"/>
    <xsd:import namespace="ee753bdb-2e03-4040-8ed1-895cba12e1b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Templates" minOccurs="0"/>
                <xsd:element ref="ns4:CultureName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1:_ip_UnifiedCompliancePolicyProperties" minOccurs="0"/>
                <xsd:element ref="ns1:_ip_UnifiedCompliancePolicyUIAction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30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31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fb3ef3-4fcd-4c8f-8801-7b77556cedd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753bdb-2e03-4040-8ed1-895cba12e1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NotebookType" ma:index="15" nillable="true" ma:displayName="Notebook Type" ma:internalName="NotebookType">
      <xsd:simpleType>
        <xsd:restriction base="dms:Text"/>
      </xsd:simpleType>
    </xsd:element>
    <xsd:element name="FolderType" ma:index="16" nillable="true" ma:displayName="Folder Type" ma:internalName="FolderType">
      <xsd:simpleType>
        <xsd:restriction base="dms:Text"/>
      </xsd:simpleType>
    </xsd:element>
    <xsd:element name="Owner" ma:index="17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8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9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20" nillable="true" ma:displayName="Culture Name" ma:internalName="CultureName">
      <xsd:simpleType>
        <xsd:restriction base="dms:Text"/>
      </xsd:simpleType>
    </xsd:element>
    <xsd:element name="AppVersion" ma:index="21" nillable="true" ma:displayName="App Version" ma:internalName="AppVersion">
      <xsd:simpleType>
        <xsd:restriction base="dms:Text"/>
      </xsd:simpleType>
    </xsd:element>
    <xsd:element name="Teachers" ma:index="22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3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4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5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6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7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8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9" nillable="true" ma:displayName="Is Collaboration Space Locked" ma:internalName="Is_Collaboration_Space_Locked">
      <xsd:simpleType>
        <xsd:restriction base="dms:Boolean"/>
      </xsd:simpleType>
    </xsd:element>
    <xsd:element name="MediaServiceOCR" ma:index="3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3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3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Self_Registration_Enabled xmlns="ee753bdb-2e03-4040-8ed1-895cba12e1b3" xsi:nil="true"/>
    <FolderType xmlns="ee753bdb-2e03-4040-8ed1-895cba12e1b3" xsi:nil="true"/>
    <NotebookType xmlns="ee753bdb-2e03-4040-8ed1-895cba12e1b3" xsi:nil="true"/>
    <Students xmlns="ee753bdb-2e03-4040-8ed1-895cba12e1b3">
      <UserInfo>
        <DisplayName/>
        <AccountId xsi:nil="true"/>
        <AccountType/>
      </UserInfo>
    </Students>
    <Student_Groups xmlns="ee753bdb-2e03-4040-8ed1-895cba12e1b3">
      <UserInfo>
        <DisplayName/>
        <AccountId xsi:nil="true"/>
        <AccountType/>
      </UserInfo>
    </Student_Groups>
    <_ip_UnifiedCompliancePolicyProperties xmlns="http://schemas.microsoft.com/sharepoint/v3" xsi:nil="true"/>
    <Invited_Teachers xmlns="ee753bdb-2e03-4040-8ed1-895cba12e1b3" xsi:nil="true"/>
    <Invited_Students xmlns="ee753bdb-2e03-4040-8ed1-895cba12e1b3" xsi:nil="true"/>
    <Owner xmlns="ee753bdb-2e03-4040-8ed1-895cba12e1b3">
      <UserInfo>
        <DisplayName/>
        <AccountId xsi:nil="true"/>
        <AccountType/>
      </UserInfo>
    </Owner>
    <CultureName xmlns="ee753bdb-2e03-4040-8ed1-895cba12e1b3" xsi:nil="true"/>
    <Has_Teacher_Only_SectionGroup xmlns="ee753bdb-2e03-4040-8ed1-895cba12e1b3" xsi:nil="true"/>
    <DefaultSectionNames xmlns="ee753bdb-2e03-4040-8ed1-895cba12e1b3" xsi:nil="true"/>
    <Is_Collaboration_Space_Locked xmlns="ee753bdb-2e03-4040-8ed1-895cba12e1b3" xsi:nil="true"/>
    <AppVersion xmlns="ee753bdb-2e03-4040-8ed1-895cba12e1b3" xsi:nil="true"/>
    <Teachers xmlns="ee753bdb-2e03-4040-8ed1-895cba12e1b3">
      <UserInfo>
        <DisplayName/>
        <AccountId xsi:nil="true"/>
        <AccountType/>
      </UserInfo>
    </Teachers>
    <Templates xmlns="ee753bdb-2e03-4040-8ed1-895cba12e1b3" xsi:nil="true"/>
  </documentManagement>
</p:properties>
</file>

<file path=customXml/itemProps1.xml><?xml version="1.0" encoding="utf-8"?>
<ds:datastoreItem xmlns:ds="http://schemas.openxmlformats.org/officeDocument/2006/customXml" ds:itemID="{36E30B5F-F4D7-4CE1-B551-D82979657D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dfb3ef3-4fcd-4c8f-8801-7b77556cedd4"/>
    <ds:schemaRef ds:uri="ee753bdb-2e03-4040-8ed1-895cba12e1b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7C878F0-1A5E-4B98-AF69-9FAC112CD95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D18F318-16F6-4EE6-8987-098EEF7BED77}">
  <ds:schemaRefs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microsoft.com/sharepoint/v3"/>
    <ds:schemaRef ds:uri="http://purl.org/dc/terms/"/>
    <ds:schemaRef ds:uri="http://schemas.openxmlformats.org/package/2006/metadata/core-properties"/>
    <ds:schemaRef ds:uri="ee753bdb-2e03-4040-8ed1-895cba12e1b3"/>
    <ds:schemaRef ds:uri="http://purl.org/dc/dcmitype/"/>
    <ds:schemaRef ds:uri="ddfb3ef3-4fcd-4c8f-8801-7b77556cedd4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1570</TotalTime>
  <Words>774</Words>
  <Application>Microsoft Office PowerPoint</Application>
  <PresentationFormat>On-screen Show (4:3)</PresentationFormat>
  <Paragraphs>179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Avenir Heavy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 g</dc:creator>
  <cp:lastModifiedBy>Geiger, Amanda</cp:lastModifiedBy>
  <cp:revision>38</cp:revision>
  <dcterms:created xsi:type="dcterms:W3CDTF">2016-02-24T21:19:14Z</dcterms:created>
  <dcterms:modified xsi:type="dcterms:W3CDTF">2019-09-16T11:37:13Z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0x010100F913C925D0384E4DA6092B8E9645FC02</vt:lpwstr>
  </property>
</Properties>
</file>